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72" r:id="rId3"/>
    <p:sldId id="267" r:id="rId4"/>
    <p:sldId id="257" r:id="rId5"/>
    <p:sldId id="258" r:id="rId6"/>
    <p:sldId id="268" r:id="rId7"/>
    <p:sldId id="269" r:id="rId8"/>
    <p:sldId id="270" r:id="rId9"/>
    <p:sldId id="259" r:id="rId10"/>
    <p:sldId id="260" r:id="rId11"/>
    <p:sldId id="271" r:id="rId12"/>
    <p:sldId id="262" r:id="rId13"/>
    <p:sldId id="263" r:id="rId14"/>
    <p:sldId id="264"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04" autoAdjust="0"/>
    <p:restoredTop sz="94660"/>
  </p:normalViewPr>
  <p:slideViewPr>
    <p:cSldViewPr snapToGrid="0">
      <p:cViewPr varScale="1">
        <p:scale>
          <a:sx n="81" d="100"/>
          <a:sy n="81" d="100"/>
        </p:scale>
        <p:origin x="58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D:\Si%20Nonnas%20Internship\FC_analysi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[FC_analysis.xlsx]final_generator!PivotTable8</c:name>
    <c:fmtId val="1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Generator</a:t>
            </a:r>
            <a:r>
              <a:rPr lang="en-US" baseline="0"/>
              <a:t> Distribution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s>
    <c:plotArea>
      <c:layout/>
      <c:pieChart>
        <c:varyColors val="1"/>
        <c:ser>
          <c:idx val="0"/>
          <c:order val="0"/>
          <c:tx>
            <c:strRef>
              <c:f>final_generator!$F$2</c:f>
              <c:strCache>
                <c:ptCount val="1"/>
                <c:pt idx="0">
                  <c:v>Count of S.No.</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447-4BF8-9208-939482F4217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447-4BF8-9208-939482F4217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447-4BF8-9208-939482F4217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447-4BF8-9208-939482F42172}"/>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447-4BF8-9208-939482F42172}"/>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B447-4BF8-9208-939482F4217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final_generator!$E$3:$E$9</c:f>
              <c:strCache>
                <c:ptCount val="6"/>
                <c:pt idx="0">
                  <c:v>Home</c:v>
                </c:pt>
                <c:pt idx="1">
                  <c:v>Shopping</c:v>
                </c:pt>
                <c:pt idx="2">
                  <c:v>Work/Office</c:v>
                </c:pt>
                <c:pt idx="3">
                  <c:v>Watch Movie/ Out for fun</c:v>
                </c:pt>
                <c:pt idx="4">
                  <c:v>Visit Friends/ Relatives</c:v>
                </c:pt>
                <c:pt idx="5">
                  <c:v>College</c:v>
                </c:pt>
              </c:strCache>
            </c:strRef>
          </c:cat>
          <c:val>
            <c:numRef>
              <c:f>final_generator!$F$3:$F$9</c:f>
              <c:numCache>
                <c:formatCode>General</c:formatCode>
                <c:ptCount val="6"/>
                <c:pt idx="0">
                  <c:v>222</c:v>
                </c:pt>
                <c:pt idx="1">
                  <c:v>118</c:v>
                </c:pt>
                <c:pt idx="2">
                  <c:v>69</c:v>
                </c:pt>
                <c:pt idx="3">
                  <c:v>56</c:v>
                </c:pt>
                <c:pt idx="4">
                  <c:v>29</c:v>
                </c:pt>
                <c:pt idx="5">
                  <c:v>22</c:v>
                </c:pt>
              </c:numCache>
            </c:numRef>
          </c:val>
          <c:extLst>
            <c:ext xmlns:c16="http://schemas.microsoft.com/office/drawing/2014/chart" uri="{C3380CC4-5D6E-409C-BE32-E72D297353CC}">
              <c16:uniqueId val="{0000000C-B447-4BF8-9208-939482F42172}"/>
            </c:ext>
          </c:extLst>
        </c:ser>
        <c:ser>
          <c:idx val="1"/>
          <c:order val="1"/>
          <c:tx>
            <c:strRef>
              <c:f>final_generator!$G$2</c:f>
              <c:strCache>
                <c:ptCount val="1"/>
                <c:pt idx="0">
                  <c:v>Count of S.No.2</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E-B447-4BF8-9208-939482F4217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0-B447-4BF8-9208-939482F4217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2-B447-4BF8-9208-939482F4217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4-B447-4BF8-9208-939482F42172}"/>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6-B447-4BF8-9208-939482F42172}"/>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8-B447-4BF8-9208-939482F4217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final_generator!$E$3:$E$9</c:f>
              <c:strCache>
                <c:ptCount val="6"/>
                <c:pt idx="0">
                  <c:v>Home</c:v>
                </c:pt>
                <c:pt idx="1">
                  <c:v>Shopping</c:v>
                </c:pt>
                <c:pt idx="2">
                  <c:v>Work/Office</c:v>
                </c:pt>
                <c:pt idx="3">
                  <c:v>Watch Movie/ Out for fun</c:v>
                </c:pt>
                <c:pt idx="4">
                  <c:v>Visit Friends/ Relatives</c:v>
                </c:pt>
                <c:pt idx="5">
                  <c:v>College</c:v>
                </c:pt>
              </c:strCache>
            </c:strRef>
          </c:cat>
          <c:val>
            <c:numRef>
              <c:f>final_generator!$G$3:$G$9</c:f>
              <c:numCache>
                <c:formatCode>0.00%</c:formatCode>
                <c:ptCount val="6"/>
                <c:pt idx="0">
                  <c:v>0.43023255813953487</c:v>
                </c:pt>
                <c:pt idx="1">
                  <c:v>0.22868217054263565</c:v>
                </c:pt>
                <c:pt idx="2">
                  <c:v>0.13372093023255813</c:v>
                </c:pt>
                <c:pt idx="3">
                  <c:v>0.10852713178294573</c:v>
                </c:pt>
                <c:pt idx="4">
                  <c:v>5.6201550387596902E-2</c:v>
                </c:pt>
                <c:pt idx="5">
                  <c:v>4.2635658914728682E-2</c:v>
                </c:pt>
              </c:numCache>
            </c:numRef>
          </c:val>
          <c:extLst>
            <c:ext xmlns:c16="http://schemas.microsoft.com/office/drawing/2014/chart" uri="{C3380CC4-5D6E-409C-BE32-E72D297353CC}">
              <c16:uniqueId val="{00000019-B447-4BF8-9208-939482F42172}"/>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2706C8-1E0E-480C-A81E-E081F9E836C6}" type="datetimeFigureOut">
              <a:rPr lang="en-US" smtClean="0"/>
              <a:t>7/24/2025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9C05EE-A1D5-4F02-809D-DEDF83E86A1B}" type="slidenum">
              <a:rPr lang="en-US" smtClean="0"/>
              <a:t>‹#›</a:t>
            </a:fld>
            <a:endParaRPr lang="en-US"/>
          </a:p>
        </p:txBody>
      </p:sp>
    </p:spTree>
    <p:extLst>
      <p:ext uri="{BB962C8B-B14F-4D97-AF65-F5344CB8AC3E}">
        <p14:creationId xmlns:p14="http://schemas.microsoft.com/office/powerpoint/2010/main" val="1704576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9C05EE-A1D5-4F02-809D-DEDF83E86A1B}" type="slidenum">
              <a:rPr lang="en-US" smtClean="0"/>
              <a:t>14</a:t>
            </a:fld>
            <a:endParaRPr lang="en-US"/>
          </a:p>
        </p:txBody>
      </p:sp>
    </p:spTree>
    <p:extLst>
      <p:ext uri="{BB962C8B-B14F-4D97-AF65-F5344CB8AC3E}">
        <p14:creationId xmlns:p14="http://schemas.microsoft.com/office/powerpoint/2010/main" val="1743048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51114-01CE-178B-9B87-FF22999205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A9DCAA-0513-8765-D918-03D478A2EA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C37EF1-763C-7E2A-68FA-453D69F072C9}"/>
              </a:ext>
            </a:extLst>
          </p:cNvPr>
          <p:cNvSpPr>
            <a:spLocks noGrp="1"/>
          </p:cNvSpPr>
          <p:nvPr>
            <p:ph type="dt" sz="half" idx="10"/>
          </p:nvPr>
        </p:nvSpPr>
        <p:spPr/>
        <p:txBody>
          <a:bodyPr/>
          <a:lstStyle/>
          <a:p>
            <a:fld id="{87AD79AD-BE1C-474F-AF94-695F3E1821B3}" type="datetimeFigureOut">
              <a:rPr lang="en-US" smtClean="0"/>
              <a:t>7/24/2025</a:t>
            </a:fld>
            <a:endParaRPr lang="en-US"/>
          </a:p>
        </p:txBody>
      </p:sp>
      <p:sp>
        <p:nvSpPr>
          <p:cNvPr id="5" name="Footer Placeholder 4">
            <a:extLst>
              <a:ext uri="{FF2B5EF4-FFF2-40B4-BE49-F238E27FC236}">
                <a16:creationId xmlns:a16="http://schemas.microsoft.com/office/drawing/2014/main" id="{BC4622B7-33AB-6BAF-FB39-537D07DB1B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B866D4-CCE5-2E63-E852-DCC154F399A1}"/>
              </a:ext>
            </a:extLst>
          </p:cNvPr>
          <p:cNvSpPr>
            <a:spLocks noGrp="1"/>
          </p:cNvSpPr>
          <p:nvPr>
            <p:ph type="sldNum" sz="quarter" idx="12"/>
          </p:nvPr>
        </p:nvSpPr>
        <p:spPr/>
        <p:txBody>
          <a:bodyPr/>
          <a:lstStyle/>
          <a:p>
            <a:fld id="{34669BDA-BF8D-4B23-8341-07ED3ED2966A}" type="slidenum">
              <a:rPr lang="en-US" smtClean="0"/>
              <a:t>‹#›</a:t>
            </a:fld>
            <a:endParaRPr lang="en-US"/>
          </a:p>
        </p:txBody>
      </p:sp>
    </p:spTree>
    <p:extLst>
      <p:ext uri="{BB962C8B-B14F-4D97-AF65-F5344CB8AC3E}">
        <p14:creationId xmlns:p14="http://schemas.microsoft.com/office/powerpoint/2010/main" val="2469408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072CE-BFAC-863C-1935-79905765F4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800621-A9E2-F623-B58A-740E0DEBC2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43FB04-2A36-A014-826B-9B75406AF3F6}"/>
              </a:ext>
            </a:extLst>
          </p:cNvPr>
          <p:cNvSpPr>
            <a:spLocks noGrp="1"/>
          </p:cNvSpPr>
          <p:nvPr>
            <p:ph type="dt" sz="half" idx="10"/>
          </p:nvPr>
        </p:nvSpPr>
        <p:spPr/>
        <p:txBody>
          <a:bodyPr/>
          <a:lstStyle/>
          <a:p>
            <a:fld id="{87AD79AD-BE1C-474F-AF94-695F3E1821B3}" type="datetimeFigureOut">
              <a:rPr lang="en-US" smtClean="0"/>
              <a:t>7/24/2025</a:t>
            </a:fld>
            <a:endParaRPr lang="en-US"/>
          </a:p>
        </p:txBody>
      </p:sp>
      <p:sp>
        <p:nvSpPr>
          <p:cNvPr id="5" name="Footer Placeholder 4">
            <a:extLst>
              <a:ext uri="{FF2B5EF4-FFF2-40B4-BE49-F238E27FC236}">
                <a16:creationId xmlns:a16="http://schemas.microsoft.com/office/drawing/2014/main" id="{2E7934CE-19C0-030C-AB3B-420BFA0DA4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DEF30-4BB7-FDB9-7116-71359C24A61D}"/>
              </a:ext>
            </a:extLst>
          </p:cNvPr>
          <p:cNvSpPr>
            <a:spLocks noGrp="1"/>
          </p:cNvSpPr>
          <p:nvPr>
            <p:ph type="sldNum" sz="quarter" idx="12"/>
          </p:nvPr>
        </p:nvSpPr>
        <p:spPr/>
        <p:txBody>
          <a:bodyPr/>
          <a:lstStyle/>
          <a:p>
            <a:fld id="{34669BDA-BF8D-4B23-8341-07ED3ED2966A}" type="slidenum">
              <a:rPr lang="en-US" smtClean="0"/>
              <a:t>‹#›</a:t>
            </a:fld>
            <a:endParaRPr lang="en-US"/>
          </a:p>
        </p:txBody>
      </p:sp>
    </p:spTree>
    <p:extLst>
      <p:ext uri="{BB962C8B-B14F-4D97-AF65-F5344CB8AC3E}">
        <p14:creationId xmlns:p14="http://schemas.microsoft.com/office/powerpoint/2010/main" val="281386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D52FA9-6C9C-FB47-B422-6527382E42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DC37A7-25B9-8593-B8FA-7ACA53D5A4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5599DA-C286-16E4-3AEC-DA4B9FA0D000}"/>
              </a:ext>
            </a:extLst>
          </p:cNvPr>
          <p:cNvSpPr>
            <a:spLocks noGrp="1"/>
          </p:cNvSpPr>
          <p:nvPr>
            <p:ph type="dt" sz="half" idx="10"/>
          </p:nvPr>
        </p:nvSpPr>
        <p:spPr/>
        <p:txBody>
          <a:bodyPr/>
          <a:lstStyle/>
          <a:p>
            <a:fld id="{87AD79AD-BE1C-474F-AF94-695F3E1821B3}" type="datetimeFigureOut">
              <a:rPr lang="en-US" smtClean="0"/>
              <a:t>7/24/2025</a:t>
            </a:fld>
            <a:endParaRPr lang="en-US"/>
          </a:p>
        </p:txBody>
      </p:sp>
      <p:sp>
        <p:nvSpPr>
          <p:cNvPr id="5" name="Footer Placeholder 4">
            <a:extLst>
              <a:ext uri="{FF2B5EF4-FFF2-40B4-BE49-F238E27FC236}">
                <a16:creationId xmlns:a16="http://schemas.microsoft.com/office/drawing/2014/main" id="{8493A5D9-DCF5-89D0-E132-519A8FE7E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A26385-4D64-DB37-151F-7B9C7911D9DC}"/>
              </a:ext>
            </a:extLst>
          </p:cNvPr>
          <p:cNvSpPr>
            <a:spLocks noGrp="1"/>
          </p:cNvSpPr>
          <p:nvPr>
            <p:ph type="sldNum" sz="quarter" idx="12"/>
          </p:nvPr>
        </p:nvSpPr>
        <p:spPr/>
        <p:txBody>
          <a:bodyPr/>
          <a:lstStyle/>
          <a:p>
            <a:fld id="{34669BDA-BF8D-4B23-8341-07ED3ED2966A}" type="slidenum">
              <a:rPr lang="en-US" smtClean="0"/>
              <a:t>‹#›</a:t>
            </a:fld>
            <a:endParaRPr lang="en-US"/>
          </a:p>
        </p:txBody>
      </p:sp>
    </p:spTree>
    <p:extLst>
      <p:ext uri="{BB962C8B-B14F-4D97-AF65-F5344CB8AC3E}">
        <p14:creationId xmlns:p14="http://schemas.microsoft.com/office/powerpoint/2010/main" val="4110596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8DA7-A855-BB8E-824E-CB3E51A9DB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1DA2AD-93D1-D748-6FEE-0E63BE1B22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3E1D20-2395-A91F-F446-4AE507979E85}"/>
              </a:ext>
            </a:extLst>
          </p:cNvPr>
          <p:cNvSpPr>
            <a:spLocks noGrp="1"/>
          </p:cNvSpPr>
          <p:nvPr>
            <p:ph type="dt" sz="half" idx="10"/>
          </p:nvPr>
        </p:nvSpPr>
        <p:spPr/>
        <p:txBody>
          <a:bodyPr/>
          <a:lstStyle/>
          <a:p>
            <a:fld id="{87AD79AD-BE1C-474F-AF94-695F3E1821B3}" type="datetimeFigureOut">
              <a:rPr lang="en-US" smtClean="0"/>
              <a:t>7/24/2025</a:t>
            </a:fld>
            <a:endParaRPr lang="en-US"/>
          </a:p>
        </p:txBody>
      </p:sp>
      <p:sp>
        <p:nvSpPr>
          <p:cNvPr id="5" name="Footer Placeholder 4">
            <a:extLst>
              <a:ext uri="{FF2B5EF4-FFF2-40B4-BE49-F238E27FC236}">
                <a16:creationId xmlns:a16="http://schemas.microsoft.com/office/drawing/2014/main" id="{22EC631D-2FB2-D790-EF92-F66707D21B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3F87D7-4E28-A97C-011C-B9E032BD98E3}"/>
              </a:ext>
            </a:extLst>
          </p:cNvPr>
          <p:cNvSpPr>
            <a:spLocks noGrp="1"/>
          </p:cNvSpPr>
          <p:nvPr>
            <p:ph type="sldNum" sz="quarter" idx="12"/>
          </p:nvPr>
        </p:nvSpPr>
        <p:spPr/>
        <p:txBody>
          <a:bodyPr/>
          <a:lstStyle/>
          <a:p>
            <a:fld id="{34669BDA-BF8D-4B23-8341-07ED3ED2966A}" type="slidenum">
              <a:rPr lang="en-US" smtClean="0"/>
              <a:t>‹#›</a:t>
            </a:fld>
            <a:endParaRPr lang="en-US"/>
          </a:p>
        </p:txBody>
      </p:sp>
    </p:spTree>
    <p:extLst>
      <p:ext uri="{BB962C8B-B14F-4D97-AF65-F5344CB8AC3E}">
        <p14:creationId xmlns:p14="http://schemas.microsoft.com/office/powerpoint/2010/main" val="3067299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D00E9-0880-DCA0-6EB5-8F7683BEE1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1496A0-263B-7185-972B-4C41A4140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9C605F-FAE1-058A-D6E7-94FB4C5432F7}"/>
              </a:ext>
            </a:extLst>
          </p:cNvPr>
          <p:cNvSpPr>
            <a:spLocks noGrp="1"/>
          </p:cNvSpPr>
          <p:nvPr>
            <p:ph type="dt" sz="half" idx="10"/>
          </p:nvPr>
        </p:nvSpPr>
        <p:spPr/>
        <p:txBody>
          <a:bodyPr/>
          <a:lstStyle/>
          <a:p>
            <a:fld id="{87AD79AD-BE1C-474F-AF94-695F3E1821B3}" type="datetimeFigureOut">
              <a:rPr lang="en-US" smtClean="0"/>
              <a:t>7/24/2025</a:t>
            </a:fld>
            <a:endParaRPr lang="en-US"/>
          </a:p>
        </p:txBody>
      </p:sp>
      <p:sp>
        <p:nvSpPr>
          <p:cNvPr id="5" name="Footer Placeholder 4">
            <a:extLst>
              <a:ext uri="{FF2B5EF4-FFF2-40B4-BE49-F238E27FC236}">
                <a16:creationId xmlns:a16="http://schemas.microsoft.com/office/drawing/2014/main" id="{DCFD3D47-9807-3C93-2CA2-797A310A8B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A93613-4DF0-F570-19B7-6D188D3A1DC3}"/>
              </a:ext>
            </a:extLst>
          </p:cNvPr>
          <p:cNvSpPr>
            <a:spLocks noGrp="1"/>
          </p:cNvSpPr>
          <p:nvPr>
            <p:ph type="sldNum" sz="quarter" idx="12"/>
          </p:nvPr>
        </p:nvSpPr>
        <p:spPr/>
        <p:txBody>
          <a:bodyPr/>
          <a:lstStyle/>
          <a:p>
            <a:fld id="{34669BDA-BF8D-4B23-8341-07ED3ED2966A}" type="slidenum">
              <a:rPr lang="en-US" smtClean="0"/>
              <a:t>‹#›</a:t>
            </a:fld>
            <a:endParaRPr lang="en-US"/>
          </a:p>
        </p:txBody>
      </p:sp>
    </p:spTree>
    <p:extLst>
      <p:ext uri="{BB962C8B-B14F-4D97-AF65-F5344CB8AC3E}">
        <p14:creationId xmlns:p14="http://schemas.microsoft.com/office/powerpoint/2010/main" val="2129730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DD535-509F-1B53-D2EC-72DA6CB611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405D5D-76A6-968F-6CDB-CF6B21E2BC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41D948-1CDD-5FC0-DB70-A1C72160AE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01AC5D-8506-11F5-8360-EEE7503EEA77}"/>
              </a:ext>
            </a:extLst>
          </p:cNvPr>
          <p:cNvSpPr>
            <a:spLocks noGrp="1"/>
          </p:cNvSpPr>
          <p:nvPr>
            <p:ph type="dt" sz="half" idx="10"/>
          </p:nvPr>
        </p:nvSpPr>
        <p:spPr/>
        <p:txBody>
          <a:bodyPr/>
          <a:lstStyle/>
          <a:p>
            <a:fld id="{87AD79AD-BE1C-474F-AF94-695F3E1821B3}" type="datetimeFigureOut">
              <a:rPr lang="en-US" smtClean="0"/>
              <a:t>7/24/2025</a:t>
            </a:fld>
            <a:endParaRPr lang="en-US"/>
          </a:p>
        </p:txBody>
      </p:sp>
      <p:sp>
        <p:nvSpPr>
          <p:cNvPr id="6" name="Footer Placeholder 5">
            <a:extLst>
              <a:ext uri="{FF2B5EF4-FFF2-40B4-BE49-F238E27FC236}">
                <a16:creationId xmlns:a16="http://schemas.microsoft.com/office/drawing/2014/main" id="{38120EBF-81E7-6A8E-076A-C4BEE86E38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169F83-BD84-19E0-0D31-7936A97B5677}"/>
              </a:ext>
            </a:extLst>
          </p:cNvPr>
          <p:cNvSpPr>
            <a:spLocks noGrp="1"/>
          </p:cNvSpPr>
          <p:nvPr>
            <p:ph type="sldNum" sz="quarter" idx="12"/>
          </p:nvPr>
        </p:nvSpPr>
        <p:spPr/>
        <p:txBody>
          <a:bodyPr/>
          <a:lstStyle/>
          <a:p>
            <a:fld id="{34669BDA-BF8D-4B23-8341-07ED3ED2966A}" type="slidenum">
              <a:rPr lang="en-US" smtClean="0"/>
              <a:t>‹#›</a:t>
            </a:fld>
            <a:endParaRPr lang="en-US"/>
          </a:p>
        </p:txBody>
      </p:sp>
    </p:spTree>
    <p:extLst>
      <p:ext uri="{BB962C8B-B14F-4D97-AF65-F5344CB8AC3E}">
        <p14:creationId xmlns:p14="http://schemas.microsoft.com/office/powerpoint/2010/main" val="2470419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9F17-EC21-04DD-7D80-57AAC06BA2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556341-CC35-A24D-5CE5-A4A2B16AC0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571613-C2A1-EFF3-58EF-B04261144D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79133E-5EB4-BA41-4E76-110B068753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EFD700-90A8-3BD5-49B7-739F063CB2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753721-D560-9E42-00CF-ECD8F3F580B7}"/>
              </a:ext>
            </a:extLst>
          </p:cNvPr>
          <p:cNvSpPr>
            <a:spLocks noGrp="1"/>
          </p:cNvSpPr>
          <p:nvPr>
            <p:ph type="dt" sz="half" idx="10"/>
          </p:nvPr>
        </p:nvSpPr>
        <p:spPr/>
        <p:txBody>
          <a:bodyPr/>
          <a:lstStyle/>
          <a:p>
            <a:fld id="{87AD79AD-BE1C-474F-AF94-695F3E1821B3}" type="datetimeFigureOut">
              <a:rPr lang="en-US" smtClean="0"/>
              <a:t>7/24/2025</a:t>
            </a:fld>
            <a:endParaRPr lang="en-US"/>
          </a:p>
        </p:txBody>
      </p:sp>
      <p:sp>
        <p:nvSpPr>
          <p:cNvPr id="8" name="Footer Placeholder 7">
            <a:extLst>
              <a:ext uri="{FF2B5EF4-FFF2-40B4-BE49-F238E27FC236}">
                <a16:creationId xmlns:a16="http://schemas.microsoft.com/office/drawing/2014/main" id="{09018400-C8D4-DAB7-D1A2-F9A806AC27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30183A-09E4-DEB6-8978-8A439E5C3BFC}"/>
              </a:ext>
            </a:extLst>
          </p:cNvPr>
          <p:cNvSpPr>
            <a:spLocks noGrp="1"/>
          </p:cNvSpPr>
          <p:nvPr>
            <p:ph type="sldNum" sz="quarter" idx="12"/>
          </p:nvPr>
        </p:nvSpPr>
        <p:spPr/>
        <p:txBody>
          <a:bodyPr/>
          <a:lstStyle/>
          <a:p>
            <a:fld id="{34669BDA-BF8D-4B23-8341-07ED3ED2966A}" type="slidenum">
              <a:rPr lang="en-US" smtClean="0"/>
              <a:t>‹#›</a:t>
            </a:fld>
            <a:endParaRPr lang="en-US"/>
          </a:p>
        </p:txBody>
      </p:sp>
    </p:spTree>
    <p:extLst>
      <p:ext uri="{BB962C8B-B14F-4D97-AF65-F5344CB8AC3E}">
        <p14:creationId xmlns:p14="http://schemas.microsoft.com/office/powerpoint/2010/main" val="926516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A339-5F7B-4D58-F7C8-8BBC1038AA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7B1419-1AA6-674D-28C0-F224942C5540}"/>
              </a:ext>
            </a:extLst>
          </p:cNvPr>
          <p:cNvSpPr>
            <a:spLocks noGrp="1"/>
          </p:cNvSpPr>
          <p:nvPr>
            <p:ph type="dt" sz="half" idx="10"/>
          </p:nvPr>
        </p:nvSpPr>
        <p:spPr/>
        <p:txBody>
          <a:bodyPr/>
          <a:lstStyle/>
          <a:p>
            <a:fld id="{87AD79AD-BE1C-474F-AF94-695F3E1821B3}" type="datetimeFigureOut">
              <a:rPr lang="en-US" smtClean="0"/>
              <a:t>7/24/2025</a:t>
            </a:fld>
            <a:endParaRPr lang="en-US"/>
          </a:p>
        </p:txBody>
      </p:sp>
      <p:sp>
        <p:nvSpPr>
          <p:cNvPr id="4" name="Footer Placeholder 3">
            <a:extLst>
              <a:ext uri="{FF2B5EF4-FFF2-40B4-BE49-F238E27FC236}">
                <a16:creationId xmlns:a16="http://schemas.microsoft.com/office/drawing/2014/main" id="{4717105C-4499-5F63-5842-19AD4B6B3F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DFB892-8D42-F716-C648-5EB290E88499}"/>
              </a:ext>
            </a:extLst>
          </p:cNvPr>
          <p:cNvSpPr>
            <a:spLocks noGrp="1"/>
          </p:cNvSpPr>
          <p:nvPr>
            <p:ph type="sldNum" sz="quarter" idx="12"/>
          </p:nvPr>
        </p:nvSpPr>
        <p:spPr/>
        <p:txBody>
          <a:bodyPr/>
          <a:lstStyle/>
          <a:p>
            <a:fld id="{34669BDA-BF8D-4B23-8341-07ED3ED2966A}" type="slidenum">
              <a:rPr lang="en-US" smtClean="0"/>
              <a:t>‹#›</a:t>
            </a:fld>
            <a:endParaRPr lang="en-US"/>
          </a:p>
        </p:txBody>
      </p:sp>
    </p:spTree>
    <p:extLst>
      <p:ext uri="{BB962C8B-B14F-4D97-AF65-F5344CB8AC3E}">
        <p14:creationId xmlns:p14="http://schemas.microsoft.com/office/powerpoint/2010/main" val="1012721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7D1EAA-F92F-C665-710F-124A56163447}"/>
              </a:ext>
            </a:extLst>
          </p:cNvPr>
          <p:cNvSpPr>
            <a:spLocks noGrp="1"/>
          </p:cNvSpPr>
          <p:nvPr>
            <p:ph type="dt" sz="half" idx="10"/>
          </p:nvPr>
        </p:nvSpPr>
        <p:spPr/>
        <p:txBody>
          <a:bodyPr/>
          <a:lstStyle/>
          <a:p>
            <a:fld id="{87AD79AD-BE1C-474F-AF94-695F3E1821B3}" type="datetimeFigureOut">
              <a:rPr lang="en-US" smtClean="0"/>
              <a:t>7/24/2025</a:t>
            </a:fld>
            <a:endParaRPr lang="en-US"/>
          </a:p>
        </p:txBody>
      </p:sp>
      <p:sp>
        <p:nvSpPr>
          <p:cNvPr id="3" name="Footer Placeholder 2">
            <a:extLst>
              <a:ext uri="{FF2B5EF4-FFF2-40B4-BE49-F238E27FC236}">
                <a16:creationId xmlns:a16="http://schemas.microsoft.com/office/drawing/2014/main" id="{C8F479F3-1A38-6943-3592-54E859231D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BFF773-2EDB-8398-7FC4-36D387831C1F}"/>
              </a:ext>
            </a:extLst>
          </p:cNvPr>
          <p:cNvSpPr>
            <a:spLocks noGrp="1"/>
          </p:cNvSpPr>
          <p:nvPr>
            <p:ph type="sldNum" sz="quarter" idx="12"/>
          </p:nvPr>
        </p:nvSpPr>
        <p:spPr/>
        <p:txBody>
          <a:bodyPr/>
          <a:lstStyle/>
          <a:p>
            <a:fld id="{34669BDA-BF8D-4B23-8341-07ED3ED2966A}" type="slidenum">
              <a:rPr lang="en-US" smtClean="0"/>
              <a:t>‹#›</a:t>
            </a:fld>
            <a:endParaRPr lang="en-US"/>
          </a:p>
        </p:txBody>
      </p:sp>
    </p:spTree>
    <p:extLst>
      <p:ext uri="{BB962C8B-B14F-4D97-AF65-F5344CB8AC3E}">
        <p14:creationId xmlns:p14="http://schemas.microsoft.com/office/powerpoint/2010/main" val="3943343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3D592-3674-DC68-394E-DE84479538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56A244-1384-C95E-4779-124B4397A5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A61B0D-2F40-A834-6E00-8B3D6C5101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BC8532-4399-6B15-D3B9-4E9E57242445}"/>
              </a:ext>
            </a:extLst>
          </p:cNvPr>
          <p:cNvSpPr>
            <a:spLocks noGrp="1"/>
          </p:cNvSpPr>
          <p:nvPr>
            <p:ph type="dt" sz="half" idx="10"/>
          </p:nvPr>
        </p:nvSpPr>
        <p:spPr/>
        <p:txBody>
          <a:bodyPr/>
          <a:lstStyle/>
          <a:p>
            <a:fld id="{87AD79AD-BE1C-474F-AF94-695F3E1821B3}" type="datetimeFigureOut">
              <a:rPr lang="en-US" smtClean="0"/>
              <a:t>7/24/2025</a:t>
            </a:fld>
            <a:endParaRPr lang="en-US"/>
          </a:p>
        </p:txBody>
      </p:sp>
      <p:sp>
        <p:nvSpPr>
          <p:cNvPr id="6" name="Footer Placeholder 5">
            <a:extLst>
              <a:ext uri="{FF2B5EF4-FFF2-40B4-BE49-F238E27FC236}">
                <a16:creationId xmlns:a16="http://schemas.microsoft.com/office/drawing/2014/main" id="{7E5BDFF4-91F7-4472-2122-F4CB04DE34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4DE0B-8597-08BE-1A30-D0A4A35879D1}"/>
              </a:ext>
            </a:extLst>
          </p:cNvPr>
          <p:cNvSpPr>
            <a:spLocks noGrp="1"/>
          </p:cNvSpPr>
          <p:nvPr>
            <p:ph type="sldNum" sz="quarter" idx="12"/>
          </p:nvPr>
        </p:nvSpPr>
        <p:spPr/>
        <p:txBody>
          <a:bodyPr/>
          <a:lstStyle/>
          <a:p>
            <a:fld id="{34669BDA-BF8D-4B23-8341-07ED3ED2966A}" type="slidenum">
              <a:rPr lang="en-US" smtClean="0"/>
              <a:t>‹#›</a:t>
            </a:fld>
            <a:endParaRPr lang="en-US"/>
          </a:p>
        </p:txBody>
      </p:sp>
    </p:spTree>
    <p:extLst>
      <p:ext uri="{BB962C8B-B14F-4D97-AF65-F5344CB8AC3E}">
        <p14:creationId xmlns:p14="http://schemas.microsoft.com/office/powerpoint/2010/main" val="2447848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99929-7552-3FD8-5581-4A1BD98110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74FC4A-049A-101C-3BAA-5AD1A09784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BFBA21-0C9A-82E3-3C5D-025146EEB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AF4F1-5D12-31DB-0B98-57B39ED19741}"/>
              </a:ext>
            </a:extLst>
          </p:cNvPr>
          <p:cNvSpPr>
            <a:spLocks noGrp="1"/>
          </p:cNvSpPr>
          <p:nvPr>
            <p:ph type="dt" sz="half" idx="10"/>
          </p:nvPr>
        </p:nvSpPr>
        <p:spPr/>
        <p:txBody>
          <a:bodyPr/>
          <a:lstStyle/>
          <a:p>
            <a:fld id="{87AD79AD-BE1C-474F-AF94-695F3E1821B3}" type="datetimeFigureOut">
              <a:rPr lang="en-US" smtClean="0"/>
              <a:t>7/24/2025</a:t>
            </a:fld>
            <a:endParaRPr lang="en-US"/>
          </a:p>
        </p:txBody>
      </p:sp>
      <p:sp>
        <p:nvSpPr>
          <p:cNvPr id="6" name="Footer Placeholder 5">
            <a:extLst>
              <a:ext uri="{FF2B5EF4-FFF2-40B4-BE49-F238E27FC236}">
                <a16:creationId xmlns:a16="http://schemas.microsoft.com/office/drawing/2014/main" id="{4F68FE98-7EBC-99FC-920D-4F5BA69D99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9737C9-DC51-8449-6242-5DE73B082484}"/>
              </a:ext>
            </a:extLst>
          </p:cNvPr>
          <p:cNvSpPr>
            <a:spLocks noGrp="1"/>
          </p:cNvSpPr>
          <p:nvPr>
            <p:ph type="sldNum" sz="quarter" idx="12"/>
          </p:nvPr>
        </p:nvSpPr>
        <p:spPr/>
        <p:txBody>
          <a:bodyPr/>
          <a:lstStyle/>
          <a:p>
            <a:fld id="{34669BDA-BF8D-4B23-8341-07ED3ED2966A}" type="slidenum">
              <a:rPr lang="en-US" smtClean="0"/>
              <a:t>‹#›</a:t>
            </a:fld>
            <a:endParaRPr lang="en-US"/>
          </a:p>
        </p:txBody>
      </p:sp>
    </p:spTree>
    <p:extLst>
      <p:ext uri="{BB962C8B-B14F-4D97-AF65-F5344CB8AC3E}">
        <p14:creationId xmlns:p14="http://schemas.microsoft.com/office/powerpoint/2010/main" val="2806196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2AC1CC-BEB3-8D6A-2366-64FEC06F85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50DBF-269C-0485-389A-F88BDC7385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B2883F-B514-AE95-FB9C-63F98C8CD4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AD79AD-BE1C-474F-AF94-695F3E1821B3}" type="datetimeFigureOut">
              <a:rPr lang="en-US" smtClean="0"/>
              <a:t>7/24/2025</a:t>
            </a:fld>
            <a:endParaRPr lang="en-US"/>
          </a:p>
        </p:txBody>
      </p:sp>
      <p:sp>
        <p:nvSpPr>
          <p:cNvPr id="5" name="Footer Placeholder 4">
            <a:extLst>
              <a:ext uri="{FF2B5EF4-FFF2-40B4-BE49-F238E27FC236}">
                <a16:creationId xmlns:a16="http://schemas.microsoft.com/office/drawing/2014/main" id="{100DB60C-4F13-73B0-20EB-F127559F3D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35D1A2-3181-AC2C-970B-F4CBDDFCCC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669BDA-BF8D-4B23-8341-07ED3ED2966A}" type="slidenum">
              <a:rPr lang="en-US" smtClean="0"/>
              <a:t>‹#›</a:t>
            </a:fld>
            <a:endParaRPr lang="en-US"/>
          </a:p>
        </p:txBody>
      </p:sp>
    </p:spTree>
    <p:extLst>
      <p:ext uri="{BB962C8B-B14F-4D97-AF65-F5344CB8AC3E}">
        <p14:creationId xmlns:p14="http://schemas.microsoft.com/office/powerpoint/2010/main" val="10168025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2F713-6243-7018-6319-D760762F2C1C}"/>
              </a:ext>
            </a:extLst>
          </p:cNvPr>
          <p:cNvSpPr>
            <a:spLocks noGrp="1"/>
          </p:cNvSpPr>
          <p:nvPr>
            <p:ph type="ctrTitle"/>
          </p:nvPr>
        </p:nvSpPr>
        <p:spPr>
          <a:xfrm>
            <a:off x="1524000" y="2127388"/>
            <a:ext cx="9144000" cy="1813138"/>
          </a:xfrm>
        </p:spPr>
        <p:txBody>
          <a:bodyPr>
            <a:normAutofit fontScale="90000"/>
          </a:bodyPr>
          <a:lstStyle/>
          <a:p>
            <a:r>
              <a:rPr lang="en-US" b="1" dirty="0">
                <a:latin typeface="+mn-lt"/>
              </a:rPr>
              <a:t>Si Nonna’s FC Road Visitor Insights &amp; Generator Analysis</a:t>
            </a:r>
          </a:p>
        </p:txBody>
      </p:sp>
      <p:sp>
        <p:nvSpPr>
          <p:cNvPr id="3" name="Subtitle 2">
            <a:extLst>
              <a:ext uri="{FF2B5EF4-FFF2-40B4-BE49-F238E27FC236}">
                <a16:creationId xmlns:a16="http://schemas.microsoft.com/office/drawing/2014/main" id="{A4344038-D126-B32D-991F-4FE2838D3BEC}"/>
              </a:ext>
            </a:extLst>
          </p:cNvPr>
          <p:cNvSpPr>
            <a:spLocks noGrp="1"/>
          </p:cNvSpPr>
          <p:nvPr>
            <p:ph type="subTitle" idx="1"/>
          </p:nvPr>
        </p:nvSpPr>
        <p:spPr>
          <a:xfrm>
            <a:off x="1676120" y="4105733"/>
            <a:ext cx="8927184" cy="1125669"/>
          </a:xfrm>
        </p:spPr>
        <p:txBody>
          <a:bodyPr>
            <a:normAutofit/>
          </a:bodyPr>
          <a:lstStyle/>
          <a:p>
            <a:r>
              <a:rPr lang="en-US" sz="3200" b="1" dirty="0"/>
              <a:t>Understanding our guest and finding the next big location</a:t>
            </a:r>
          </a:p>
          <a:p>
            <a:endParaRPr lang="en-US" sz="3200" b="1" dirty="0"/>
          </a:p>
        </p:txBody>
      </p:sp>
      <p:sp>
        <p:nvSpPr>
          <p:cNvPr id="4" name="TextBox 3">
            <a:extLst>
              <a:ext uri="{FF2B5EF4-FFF2-40B4-BE49-F238E27FC236}">
                <a16:creationId xmlns:a16="http://schemas.microsoft.com/office/drawing/2014/main" id="{D5649C4A-669D-7B0A-E278-AC5D61ABFE93}"/>
              </a:ext>
            </a:extLst>
          </p:cNvPr>
          <p:cNvSpPr txBox="1"/>
          <p:nvPr/>
        </p:nvSpPr>
        <p:spPr>
          <a:xfrm>
            <a:off x="9038735" y="5759779"/>
            <a:ext cx="2373983" cy="400110"/>
          </a:xfrm>
          <a:prstGeom prst="rect">
            <a:avLst/>
          </a:prstGeom>
          <a:noFill/>
        </p:spPr>
        <p:txBody>
          <a:bodyPr wrap="square" rtlCol="0">
            <a:spAutoFit/>
          </a:bodyPr>
          <a:lstStyle/>
          <a:p>
            <a:r>
              <a:rPr lang="en-US" sz="2000" b="1" dirty="0"/>
              <a:t>By Aradhana Bopche</a:t>
            </a:r>
          </a:p>
        </p:txBody>
      </p:sp>
      <p:pic>
        <p:nvPicPr>
          <p:cNvPr id="3074" name="Picture 2" descr="Si Nonna's - The Original Sourdough Pizza">
            <a:extLst>
              <a:ext uri="{FF2B5EF4-FFF2-40B4-BE49-F238E27FC236}">
                <a16:creationId xmlns:a16="http://schemas.microsoft.com/office/drawing/2014/main" id="{CC2E4335-0DA3-B460-BEBA-251BC29E2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0660" y="561618"/>
            <a:ext cx="3642812" cy="1565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213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F620E-445A-1881-10EA-36B8BE44BC73}"/>
              </a:ext>
            </a:extLst>
          </p:cNvPr>
          <p:cNvSpPr>
            <a:spLocks noGrp="1"/>
          </p:cNvSpPr>
          <p:nvPr>
            <p:ph type="title"/>
          </p:nvPr>
        </p:nvSpPr>
        <p:spPr>
          <a:xfrm>
            <a:off x="562823" y="355699"/>
            <a:ext cx="10219441" cy="869786"/>
          </a:xfrm>
        </p:spPr>
        <p:txBody>
          <a:bodyPr/>
          <a:lstStyle/>
          <a:p>
            <a:r>
              <a:rPr lang="en-US" dirty="0"/>
              <a:t>Work/</a:t>
            </a:r>
            <a:r>
              <a:rPr lang="en-US"/>
              <a:t>Office Generator</a:t>
            </a:r>
            <a:endParaRPr lang="en-US" dirty="0"/>
          </a:p>
        </p:txBody>
      </p:sp>
      <p:pic>
        <p:nvPicPr>
          <p:cNvPr id="5" name="Content Placeholder 4">
            <a:extLst>
              <a:ext uri="{FF2B5EF4-FFF2-40B4-BE49-F238E27FC236}">
                <a16:creationId xmlns:a16="http://schemas.microsoft.com/office/drawing/2014/main" id="{EEEA19DF-51EF-0DEB-DFEF-A7B30437D6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2823" y="1348033"/>
            <a:ext cx="10838479" cy="4948114"/>
          </a:xfrm>
        </p:spPr>
      </p:pic>
      <p:sp>
        <p:nvSpPr>
          <p:cNvPr id="6" name="Oval 5">
            <a:extLst>
              <a:ext uri="{FF2B5EF4-FFF2-40B4-BE49-F238E27FC236}">
                <a16:creationId xmlns:a16="http://schemas.microsoft.com/office/drawing/2014/main" id="{297CC68E-ED7B-79F2-4E00-15895D1F84E8}"/>
              </a:ext>
            </a:extLst>
          </p:cNvPr>
          <p:cNvSpPr/>
          <p:nvPr/>
        </p:nvSpPr>
        <p:spPr>
          <a:xfrm>
            <a:off x="5824943" y="5272529"/>
            <a:ext cx="2316425" cy="759684"/>
          </a:xfrm>
          <a:prstGeom prst="ellipse">
            <a:avLst/>
          </a:prstGeom>
          <a:gradFill>
            <a:gsLst>
              <a:gs pos="0">
                <a:schemeClr val="accent1">
                  <a:tint val="66000"/>
                  <a:satMod val="160000"/>
                  <a:alpha val="34000"/>
                </a:schemeClr>
              </a:gs>
              <a:gs pos="50000">
                <a:schemeClr val="accent1">
                  <a:tint val="44500"/>
                  <a:satMod val="160000"/>
                </a:schemeClr>
              </a:gs>
              <a:gs pos="100000">
                <a:schemeClr val="accent1">
                  <a:tint val="23500"/>
                  <a:satMod val="160000"/>
                </a:schemeClr>
              </a:gs>
            </a:gsLst>
            <a:lin ang="2700000" scaled="1"/>
          </a:gra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Swargate 1.45%</a:t>
            </a:r>
          </a:p>
        </p:txBody>
      </p:sp>
      <p:sp>
        <p:nvSpPr>
          <p:cNvPr id="7" name="Oval 6">
            <a:extLst>
              <a:ext uri="{FF2B5EF4-FFF2-40B4-BE49-F238E27FC236}">
                <a16:creationId xmlns:a16="http://schemas.microsoft.com/office/drawing/2014/main" id="{61821D42-ACC5-780A-90F2-6935FFC5B141}"/>
              </a:ext>
            </a:extLst>
          </p:cNvPr>
          <p:cNvSpPr/>
          <p:nvPr/>
        </p:nvSpPr>
        <p:spPr>
          <a:xfrm>
            <a:off x="7551475" y="3171825"/>
            <a:ext cx="2400300" cy="1171575"/>
          </a:xfrm>
          <a:prstGeom prst="ellipse">
            <a:avLst/>
          </a:prstGeom>
          <a:solidFill>
            <a:schemeClr val="accent2">
              <a:lumMod val="60000"/>
              <a:lumOff val="40000"/>
              <a:alpha val="55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Pune Railway Station 1.45%</a:t>
            </a:r>
          </a:p>
        </p:txBody>
      </p:sp>
      <p:sp>
        <p:nvSpPr>
          <p:cNvPr id="8" name="Oval 7">
            <a:extLst>
              <a:ext uri="{FF2B5EF4-FFF2-40B4-BE49-F238E27FC236}">
                <a16:creationId xmlns:a16="http://schemas.microsoft.com/office/drawing/2014/main" id="{D5CA982C-56EF-4D47-7C16-F792A3DE17F9}"/>
              </a:ext>
            </a:extLst>
          </p:cNvPr>
          <p:cNvSpPr/>
          <p:nvPr/>
        </p:nvSpPr>
        <p:spPr>
          <a:xfrm>
            <a:off x="1129570" y="3862829"/>
            <a:ext cx="2734877" cy="1409700"/>
          </a:xfrm>
          <a:prstGeom prst="ellipse">
            <a:avLst/>
          </a:prstGeom>
          <a:solidFill>
            <a:schemeClr val="accent4">
              <a:lumMod val="60000"/>
              <a:lumOff val="40000"/>
              <a:alpha val="59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Kothrud 1.45%</a:t>
            </a:r>
          </a:p>
        </p:txBody>
      </p:sp>
      <p:sp>
        <p:nvSpPr>
          <p:cNvPr id="9" name="Oval 8">
            <a:extLst>
              <a:ext uri="{FF2B5EF4-FFF2-40B4-BE49-F238E27FC236}">
                <a16:creationId xmlns:a16="http://schemas.microsoft.com/office/drawing/2014/main" id="{5B424E0A-AF11-08E9-4BF7-4E93E3D5BAEF}"/>
              </a:ext>
            </a:extLst>
          </p:cNvPr>
          <p:cNvSpPr/>
          <p:nvPr/>
        </p:nvSpPr>
        <p:spPr>
          <a:xfrm>
            <a:off x="6972301" y="1504950"/>
            <a:ext cx="2181224" cy="1171575"/>
          </a:xfrm>
          <a:prstGeom prst="ellipse">
            <a:avLst/>
          </a:prstGeom>
          <a:solidFill>
            <a:srgbClr val="92D050">
              <a:alpha val="4600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Yerwada 1.45%</a:t>
            </a:r>
          </a:p>
        </p:txBody>
      </p:sp>
    </p:spTree>
    <p:extLst>
      <p:ext uri="{BB962C8B-B14F-4D97-AF65-F5344CB8AC3E}">
        <p14:creationId xmlns:p14="http://schemas.microsoft.com/office/powerpoint/2010/main" val="812207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140D-74AD-5800-5F8D-CCE473F2805D}"/>
              </a:ext>
            </a:extLst>
          </p:cNvPr>
          <p:cNvSpPr>
            <a:spLocks noGrp="1"/>
          </p:cNvSpPr>
          <p:nvPr>
            <p:ph type="title"/>
          </p:nvPr>
        </p:nvSpPr>
        <p:spPr>
          <a:xfrm>
            <a:off x="762786" y="252005"/>
            <a:ext cx="10515600" cy="860358"/>
          </a:xfrm>
        </p:spPr>
        <p:txBody>
          <a:bodyPr>
            <a:normAutofit fontScale="90000"/>
          </a:bodyPr>
          <a:lstStyle/>
          <a:p>
            <a:r>
              <a:rPr lang="en-US" b="1" dirty="0"/>
              <a:t>Movie/Out for fun Generator Areas</a:t>
            </a:r>
            <a:br>
              <a:rPr lang="en-US" b="1" dirty="0"/>
            </a:br>
            <a:r>
              <a:rPr lang="en-US" sz="2000" b="1" dirty="0">
                <a:latin typeface="+mn-lt"/>
              </a:rPr>
              <a:t>based on 56 customers</a:t>
            </a:r>
          </a:p>
        </p:txBody>
      </p:sp>
      <p:graphicFrame>
        <p:nvGraphicFramePr>
          <p:cNvPr id="4" name="Content Placeholder 3">
            <a:extLst>
              <a:ext uri="{FF2B5EF4-FFF2-40B4-BE49-F238E27FC236}">
                <a16:creationId xmlns:a16="http://schemas.microsoft.com/office/drawing/2014/main" id="{A0FE0D49-B693-F56F-5286-183BED20970A}"/>
              </a:ext>
            </a:extLst>
          </p:cNvPr>
          <p:cNvGraphicFramePr>
            <a:graphicFrameLocks noGrp="1"/>
          </p:cNvGraphicFramePr>
          <p:nvPr>
            <p:ph idx="1"/>
            <p:extLst>
              <p:ext uri="{D42A27DB-BD31-4B8C-83A1-F6EECF244321}">
                <p14:modId xmlns:p14="http://schemas.microsoft.com/office/powerpoint/2010/main" val="720011551"/>
              </p:ext>
            </p:extLst>
          </p:nvPr>
        </p:nvGraphicFramePr>
        <p:xfrm>
          <a:off x="762786" y="1338606"/>
          <a:ext cx="10591015" cy="4566254"/>
        </p:xfrm>
        <a:graphic>
          <a:graphicData uri="http://schemas.openxmlformats.org/drawingml/2006/table">
            <a:tbl>
              <a:tblPr firstRow="1" bandRow="1">
                <a:tableStyleId>{5C22544A-7EE6-4342-B048-85BDC9FD1C3A}</a:tableStyleId>
              </a:tblPr>
              <a:tblGrid>
                <a:gridCol w="1652818">
                  <a:extLst>
                    <a:ext uri="{9D8B030D-6E8A-4147-A177-3AD203B41FA5}">
                      <a16:colId xmlns:a16="http://schemas.microsoft.com/office/drawing/2014/main" val="600829974"/>
                    </a:ext>
                  </a:extLst>
                </a:gridCol>
                <a:gridCol w="3642689">
                  <a:extLst>
                    <a:ext uri="{9D8B030D-6E8A-4147-A177-3AD203B41FA5}">
                      <a16:colId xmlns:a16="http://schemas.microsoft.com/office/drawing/2014/main" val="4195385112"/>
                    </a:ext>
                  </a:extLst>
                </a:gridCol>
                <a:gridCol w="2647754">
                  <a:extLst>
                    <a:ext uri="{9D8B030D-6E8A-4147-A177-3AD203B41FA5}">
                      <a16:colId xmlns:a16="http://schemas.microsoft.com/office/drawing/2014/main" val="3691289619"/>
                    </a:ext>
                  </a:extLst>
                </a:gridCol>
                <a:gridCol w="2647754">
                  <a:extLst>
                    <a:ext uri="{9D8B030D-6E8A-4147-A177-3AD203B41FA5}">
                      <a16:colId xmlns:a16="http://schemas.microsoft.com/office/drawing/2014/main" val="3719845073"/>
                    </a:ext>
                  </a:extLst>
                </a:gridCol>
              </a:tblGrid>
              <a:tr h="415114">
                <a:tc>
                  <a:txBody>
                    <a:bodyPr/>
                    <a:lstStyle/>
                    <a:p>
                      <a:pPr algn="ctr"/>
                      <a:endParaRPr lang="en-US" dirty="0"/>
                    </a:p>
                  </a:txBody>
                  <a:tcPr/>
                </a:tc>
                <a:tc>
                  <a:txBody>
                    <a:bodyPr/>
                    <a:lstStyle/>
                    <a:p>
                      <a:pPr algn="ctr"/>
                      <a:r>
                        <a:rPr lang="en-US" dirty="0"/>
                        <a:t>Location</a:t>
                      </a:r>
                    </a:p>
                  </a:txBody>
                  <a:tcPr/>
                </a:tc>
                <a:tc>
                  <a:txBody>
                    <a:bodyPr/>
                    <a:lstStyle/>
                    <a:p>
                      <a:pPr algn="ctr"/>
                      <a:r>
                        <a:rPr lang="en-US" dirty="0"/>
                        <a:t>Count</a:t>
                      </a:r>
                    </a:p>
                  </a:txBody>
                  <a:tcPr/>
                </a:tc>
                <a:tc>
                  <a:txBody>
                    <a:bodyPr/>
                    <a:lstStyle/>
                    <a:p>
                      <a:pPr algn="ctr"/>
                      <a:r>
                        <a:rPr lang="en-US" dirty="0"/>
                        <a:t>Percentage</a:t>
                      </a:r>
                    </a:p>
                  </a:txBody>
                  <a:tcPr/>
                </a:tc>
                <a:extLst>
                  <a:ext uri="{0D108BD9-81ED-4DB2-BD59-A6C34878D82A}">
                    <a16:rowId xmlns:a16="http://schemas.microsoft.com/office/drawing/2014/main" val="4154994181"/>
                  </a:ext>
                </a:extLst>
              </a:tr>
              <a:tr h="415114">
                <a:tc>
                  <a:txBody>
                    <a:bodyPr/>
                    <a:lstStyle/>
                    <a:p>
                      <a:pPr algn="ctr"/>
                      <a:r>
                        <a:rPr lang="en-US" dirty="0"/>
                        <a:t>1</a:t>
                      </a:r>
                    </a:p>
                  </a:txBody>
                  <a:tcPr/>
                </a:tc>
                <a:tc>
                  <a:txBody>
                    <a:bodyPr/>
                    <a:lstStyle/>
                    <a:p>
                      <a:pPr algn="ctr"/>
                      <a:r>
                        <a:rPr lang="en-US" dirty="0"/>
                        <a:t>Pavillion Mall, Pune</a:t>
                      </a:r>
                    </a:p>
                  </a:txBody>
                  <a:tcPr/>
                </a:tc>
                <a:tc>
                  <a:txBody>
                    <a:bodyPr/>
                    <a:lstStyle/>
                    <a:p>
                      <a:pPr algn="ctr"/>
                      <a:r>
                        <a:rPr lang="en-US" dirty="0"/>
                        <a:t>34</a:t>
                      </a:r>
                    </a:p>
                  </a:txBody>
                  <a:tcPr/>
                </a:tc>
                <a:tc>
                  <a:txBody>
                    <a:bodyPr/>
                    <a:lstStyle/>
                    <a:p>
                      <a:pPr algn="ctr"/>
                      <a:r>
                        <a:rPr lang="en-US" dirty="0"/>
                        <a:t>60.71%</a:t>
                      </a:r>
                    </a:p>
                  </a:txBody>
                  <a:tcPr/>
                </a:tc>
                <a:extLst>
                  <a:ext uri="{0D108BD9-81ED-4DB2-BD59-A6C34878D82A}">
                    <a16:rowId xmlns:a16="http://schemas.microsoft.com/office/drawing/2014/main" val="251864599"/>
                  </a:ext>
                </a:extLst>
              </a:tr>
              <a:tr h="415114">
                <a:tc>
                  <a:txBody>
                    <a:bodyPr/>
                    <a:lstStyle/>
                    <a:p>
                      <a:pPr algn="ctr"/>
                      <a:r>
                        <a:rPr lang="en-US" dirty="0"/>
                        <a:t>2</a:t>
                      </a:r>
                    </a:p>
                  </a:txBody>
                  <a:tcPr/>
                </a:tc>
                <a:tc>
                  <a:txBody>
                    <a:bodyPr/>
                    <a:lstStyle/>
                    <a:p>
                      <a:pPr algn="ctr"/>
                      <a:r>
                        <a:rPr lang="en-US" dirty="0"/>
                        <a:t>R Deccan, Pune</a:t>
                      </a:r>
                    </a:p>
                  </a:txBody>
                  <a:tcPr/>
                </a:tc>
                <a:tc>
                  <a:txBody>
                    <a:bodyPr/>
                    <a:lstStyle/>
                    <a:p>
                      <a:pPr algn="ctr"/>
                      <a:r>
                        <a:rPr lang="en-US" dirty="0"/>
                        <a:t>9</a:t>
                      </a:r>
                    </a:p>
                  </a:txBody>
                  <a:tcPr/>
                </a:tc>
                <a:tc>
                  <a:txBody>
                    <a:bodyPr/>
                    <a:lstStyle/>
                    <a:p>
                      <a:pPr algn="ctr"/>
                      <a:r>
                        <a:rPr lang="en-US" dirty="0"/>
                        <a:t>16.07%</a:t>
                      </a:r>
                    </a:p>
                  </a:txBody>
                  <a:tcPr/>
                </a:tc>
                <a:extLst>
                  <a:ext uri="{0D108BD9-81ED-4DB2-BD59-A6C34878D82A}">
                    <a16:rowId xmlns:a16="http://schemas.microsoft.com/office/drawing/2014/main" val="3431492894"/>
                  </a:ext>
                </a:extLst>
              </a:tr>
              <a:tr h="415114">
                <a:tc>
                  <a:txBody>
                    <a:bodyPr/>
                    <a:lstStyle/>
                    <a:p>
                      <a:pPr algn="ctr"/>
                      <a:r>
                        <a:rPr lang="en-US" dirty="0"/>
                        <a:t>3</a:t>
                      </a:r>
                    </a:p>
                  </a:txBody>
                  <a:tcPr/>
                </a:tc>
                <a:tc>
                  <a:txBody>
                    <a:bodyPr/>
                    <a:lstStyle/>
                    <a:p>
                      <a:pPr algn="ctr"/>
                      <a:r>
                        <a:rPr lang="en-US" dirty="0"/>
                        <a:t>E square, Pune</a:t>
                      </a:r>
                    </a:p>
                  </a:txBody>
                  <a:tcPr/>
                </a:tc>
                <a:tc>
                  <a:txBody>
                    <a:bodyPr/>
                    <a:lstStyle/>
                    <a:p>
                      <a:pPr algn="ctr"/>
                      <a:r>
                        <a:rPr lang="en-US" dirty="0"/>
                        <a:t>3</a:t>
                      </a:r>
                    </a:p>
                  </a:txBody>
                  <a:tcPr/>
                </a:tc>
                <a:tc>
                  <a:txBody>
                    <a:bodyPr/>
                    <a:lstStyle/>
                    <a:p>
                      <a:pPr algn="ctr"/>
                      <a:r>
                        <a:rPr lang="en-US" dirty="0"/>
                        <a:t>5.36%</a:t>
                      </a:r>
                    </a:p>
                  </a:txBody>
                  <a:tcPr/>
                </a:tc>
                <a:extLst>
                  <a:ext uri="{0D108BD9-81ED-4DB2-BD59-A6C34878D82A}">
                    <a16:rowId xmlns:a16="http://schemas.microsoft.com/office/drawing/2014/main" val="4142943647"/>
                  </a:ext>
                </a:extLst>
              </a:tr>
              <a:tr h="415114">
                <a:tc>
                  <a:txBody>
                    <a:bodyPr/>
                    <a:lstStyle/>
                    <a:p>
                      <a:pPr algn="ctr"/>
                      <a:r>
                        <a:rPr lang="en-US" dirty="0"/>
                        <a:t>4</a:t>
                      </a:r>
                    </a:p>
                  </a:txBody>
                  <a:tcPr/>
                </a:tc>
                <a:tc>
                  <a:txBody>
                    <a:bodyPr/>
                    <a:lstStyle/>
                    <a:p>
                      <a:pPr algn="ctr"/>
                      <a:r>
                        <a:rPr lang="en-US" dirty="0"/>
                        <a:t>Kothrud, Pune</a:t>
                      </a:r>
                    </a:p>
                  </a:txBody>
                  <a:tcPr/>
                </a:tc>
                <a:tc>
                  <a:txBody>
                    <a:bodyPr/>
                    <a:lstStyle/>
                    <a:p>
                      <a:pPr algn="ctr"/>
                      <a:r>
                        <a:rPr lang="en-US" dirty="0"/>
                        <a:t>2</a:t>
                      </a:r>
                    </a:p>
                  </a:txBody>
                  <a:tcPr/>
                </a:tc>
                <a:tc>
                  <a:txBody>
                    <a:bodyPr/>
                    <a:lstStyle/>
                    <a:p>
                      <a:pPr algn="ctr"/>
                      <a:r>
                        <a:rPr lang="en-US" dirty="0"/>
                        <a:t>3.57%</a:t>
                      </a:r>
                    </a:p>
                  </a:txBody>
                  <a:tcPr/>
                </a:tc>
                <a:extLst>
                  <a:ext uri="{0D108BD9-81ED-4DB2-BD59-A6C34878D82A}">
                    <a16:rowId xmlns:a16="http://schemas.microsoft.com/office/drawing/2014/main" val="2803399579"/>
                  </a:ext>
                </a:extLst>
              </a:tr>
              <a:tr h="415114">
                <a:tc>
                  <a:txBody>
                    <a:bodyPr/>
                    <a:lstStyle/>
                    <a:p>
                      <a:pPr algn="ctr"/>
                      <a:r>
                        <a:rPr lang="en-US" dirty="0"/>
                        <a:t>5</a:t>
                      </a:r>
                    </a:p>
                  </a:txBody>
                  <a:tcPr/>
                </a:tc>
                <a:tc>
                  <a:txBody>
                    <a:bodyPr/>
                    <a:lstStyle/>
                    <a:p>
                      <a:pPr algn="ctr"/>
                      <a:r>
                        <a:rPr lang="en-US" dirty="0"/>
                        <a:t>Sambhaji Park, Pune</a:t>
                      </a:r>
                    </a:p>
                  </a:txBody>
                  <a:tcPr/>
                </a:tc>
                <a:tc>
                  <a:txBody>
                    <a:bodyPr/>
                    <a:lstStyle/>
                    <a:p>
                      <a:pPr algn="ctr"/>
                      <a:r>
                        <a:rPr lang="en-US" dirty="0"/>
                        <a:t>2</a:t>
                      </a:r>
                    </a:p>
                  </a:txBody>
                  <a:tcPr/>
                </a:tc>
                <a:tc>
                  <a:txBody>
                    <a:bodyPr/>
                    <a:lstStyle/>
                    <a:p>
                      <a:pPr algn="ctr"/>
                      <a:r>
                        <a:rPr lang="en-US" dirty="0"/>
                        <a:t>3.57%</a:t>
                      </a:r>
                    </a:p>
                  </a:txBody>
                  <a:tcPr/>
                </a:tc>
                <a:extLst>
                  <a:ext uri="{0D108BD9-81ED-4DB2-BD59-A6C34878D82A}">
                    <a16:rowId xmlns:a16="http://schemas.microsoft.com/office/drawing/2014/main" val="3941469749"/>
                  </a:ext>
                </a:extLst>
              </a:tr>
              <a:tr h="415114">
                <a:tc>
                  <a:txBody>
                    <a:bodyPr/>
                    <a:lstStyle/>
                    <a:p>
                      <a:pPr algn="ctr"/>
                      <a:r>
                        <a:rPr lang="en-US" dirty="0"/>
                        <a:t>6</a:t>
                      </a:r>
                    </a:p>
                  </a:txBody>
                  <a:tcPr/>
                </a:tc>
                <a:tc>
                  <a:txBody>
                    <a:bodyPr/>
                    <a:lstStyle/>
                    <a:p>
                      <a:pPr algn="ctr"/>
                      <a:r>
                        <a:rPr lang="en-US" dirty="0"/>
                        <a:t>FC Road, Pune</a:t>
                      </a:r>
                    </a:p>
                  </a:txBody>
                  <a:tcPr/>
                </a:tc>
                <a:tc>
                  <a:txBody>
                    <a:bodyPr/>
                    <a:lstStyle/>
                    <a:p>
                      <a:pPr algn="ctr"/>
                      <a:r>
                        <a:rPr lang="en-US" dirty="0"/>
                        <a:t>2</a:t>
                      </a:r>
                    </a:p>
                  </a:txBody>
                  <a:tcPr/>
                </a:tc>
                <a:tc>
                  <a:txBody>
                    <a:bodyPr/>
                    <a:lstStyle/>
                    <a:p>
                      <a:pPr algn="ctr"/>
                      <a:r>
                        <a:rPr lang="en-US" dirty="0"/>
                        <a:t>3.57%</a:t>
                      </a:r>
                    </a:p>
                  </a:txBody>
                  <a:tcPr/>
                </a:tc>
                <a:extLst>
                  <a:ext uri="{0D108BD9-81ED-4DB2-BD59-A6C34878D82A}">
                    <a16:rowId xmlns:a16="http://schemas.microsoft.com/office/drawing/2014/main" val="1171991501"/>
                  </a:ext>
                </a:extLst>
              </a:tr>
              <a:tr h="415114">
                <a:tc>
                  <a:txBody>
                    <a:bodyPr/>
                    <a:lstStyle/>
                    <a:p>
                      <a:pPr algn="ctr"/>
                      <a:r>
                        <a:rPr lang="en-US" dirty="0"/>
                        <a:t>7</a:t>
                      </a:r>
                    </a:p>
                  </a:txBody>
                  <a:tcPr/>
                </a:tc>
                <a:tc>
                  <a:txBody>
                    <a:bodyPr/>
                    <a:lstStyle/>
                    <a:p>
                      <a:pPr algn="ctr"/>
                      <a:r>
                        <a:rPr lang="en-US" dirty="0"/>
                        <a:t>JM Road, Pune</a:t>
                      </a:r>
                    </a:p>
                  </a:txBody>
                  <a:tcPr/>
                </a:tc>
                <a:tc>
                  <a:txBody>
                    <a:bodyPr/>
                    <a:lstStyle/>
                    <a:p>
                      <a:pPr algn="ctr"/>
                      <a:r>
                        <a:rPr lang="en-US" dirty="0"/>
                        <a:t>1</a:t>
                      </a:r>
                    </a:p>
                  </a:txBody>
                  <a:tcPr/>
                </a:tc>
                <a:tc>
                  <a:txBody>
                    <a:bodyPr/>
                    <a:lstStyle/>
                    <a:p>
                      <a:pPr algn="ctr"/>
                      <a:r>
                        <a:rPr lang="en-US" dirty="0"/>
                        <a:t>1.79%</a:t>
                      </a:r>
                    </a:p>
                  </a:txBody>
                  <a:tcPr/>
                </a:tc>
                <a:extLst>
                  <a:ext uri="{0D108BD9-81ED-4DB2-BD59-A6C34878D82A}">
                    <a16:rowId xmlns:a16="http://schemas.microsoft.com/office/drawing/2014/main" val="3200558508"/>
                  </a:ext>
                </a:extLst>
              </a:tr>
              <a:tr h="415114">
                <a:tc>
                  <a:txBody>
                    <a:bodyPr/>
                    <a:lstStyle/>
                    <a:p>
                      <a:pPr algn="ctr"/>
                      <a:r>
                        <a:rPr lang="en-US" dirty="0"/>
                        <a:t>8</a:t>
                      </a:r>
                    </a:p>
                  </a:txBody>
                  <a:tcPr/>
                </a:tc>
                <a:tc>
                  <a:txBody>
                    <a:bodyPr/>
                    <a:lstStyle/>
                    <a:p>
                      <a:pPr algn="ctr"/>
                      <a:r>
                        <a:rPr lang="en-US" dirty="0"/>
                        <a:t>The mills, Pune</a:t>
                      </a:r>
                    </a:p>
                  </a:txBody>
                  <a:tcPr/>
                </a:tc>
                <a:tc>
                  <a:txBody>
                    <a:bodyPr/>
                    <a:lstStyle/>
                    <a:p>
                      <a:pPr algn="ctr"/>
                      <a:r>
                        <a:rPr lang="en-US" dirty="0"/>
                        <a:t>1</a:t>
                      </a:r>
                    </a:p>
                  </a:txBody>
                  <a:tcPr/>
                </a:tc>
                <a:tc>
                  <a:txBody>
                    <a:bodyPr/>
                    <a:lstStyle/>
                    <a:p>
                      <a:pPr algn="ctr"/>
                      <a:r>
                        <a:rPr lang="en-US" dirty="0"/>
                        <a:t>1.79%</a:t>
                      </a:r>
                    </a:p>
                  </a:txBody>
                  <a:tcPr/>
                </a:tc>
                <a:extLst>
                  <a:ext uri="{0D108BD9-81ED-4DB2-BD59-A6C34878D82A}">
                    <a16:rowId xmlns:a16="http://schemas.microsoft.com/office/drawing/2014/main" val="2515862766"/>
                  </a:ext>
                </a:extLst>
              </a:tr>
              <a:tr h="415114">
                <a:tc>
                  <a:txBody>
                    <a:bodyPr/>
                    <a:lstStyle/>
                    <a:p>
                      <a:pPr algn="ctr"/>
                      <a:r>
                        <a:rPr lang="en-US" dirty="0"/>
                        <a:t>9</a:t>
                      </a:r>
                    </a:p>
                  </a:txBody>
                  <a:tcPr/>
                </a:tc>
                <a:tc>
                  <a:txBody>
                    <a:bodyPr/>
                    <a:lstStyle/>
                    <a:p>
                      <a:pPr algn="ctr"/>
                      <a:r>
                        <a:rPr lang="en-US" dirty="0"/>
                        <a:t>Viman Nagar, Pune</a:t>
                      </a:r>
                    </a:p>
                  </a:txBody>
                  <a:tcPr/>
                </a:tc>
                <a:tc>
                  <a:txBody>
                    <a:bodyPr/>
                    <a:lstStyle/>
                    <a:p>
                      <a:pPr algn="ctr"/>
                      <a:r>
                        <a:rPr lang="en-US" dirty="0"/>
                        <a:t>1</a:t>
                      </a:r>
                    </a:p>
                  </a:txBody>
                  <a:tcPr/>
                </a:tc>
                <a:tc>
                  <a:txBody>
                    <a:bodyPr/>
                    <a:lstStyle/>
                    <a:p>
                      <a:pPr algn="ctr"/>
                      <a:r>
                        <a:rPr lang="en-US" dirty="0"/>
                        <a:t>1.79%</a:t>
                      </a:r>
                    </a:p>
                  </a:txBody>
                  <a:tcPr/>
                </a:tc>
                <a:extLst>
                  <a:ext uri="{0D108BD9-81ED-4DB2-BD59-A6C34878D82A}">
                    <a16:rowId xmlns:a16="http://schemas.microsoft.com/office/drawing/2014/main" val="1012405763"/>
                  </a:ext>
                </a:extLst>
              </a:tr>
              <a:tr h="415114">
                <a:tc>
                  <a:txBody>
                    <a:bodyPr/>
                    <a:lstStyle/>
                    <a:p>
                      <a:pPr algn="ctr"/>
                      <a:r>
                        <a:rPr lang="en-US" dirty="0"/>
                        <a:t>10</a:t>
                      </a:r>
                    </a:p>
                  </a:txBody>
                  <a:tcPr/>
                </a:tc>
                <a:tc>
                  <a:txBody>
                    <a:bodyPr/>
                    <a:lstStyle/>
                    <a:p>
                      <a:pPr algn="ctr"/>
                      <a:r>
                        <a:rPr lang="en-US" dirty="0"/>
                        <a:t>Law College Road, Pune</a:t>
                      </a:r>
                    </a:p>
                  </a:txBody>
                  <a:tcPr/>
                </a:tc>
                <a:tc>
                  <a:txBody>
                    <a:bodyPr/>
                    <a:lstStyle/>
                    <a:p>
                      <a:pPr algn="ctr"/>
                      <a:r>
                        <a:rPr lang="en-US" dirty="0"/>
                        <a:t>1</a:t>
                      </a:r>
                    </a:p>
                  </a:txBody>
                  <a:tcPr/>
                </a:tc>
                <a:tc>
                  <a:txBody>
                    <a:bodyPr/>
                    <a:lstStyle/>
                    <a:p>
                      <a:pPr algn="ctr"/>
                      <a:r>
                        <a:rPr lang="en-US" dirty="0"/>
                        <a:t>1.79%</a:t>
                      </a:r>
                    </a:p>
                  </a:txBody>
                  <a:tcPr/>
                </a:tc>
                <a:extLst>
                  <a:ext uri="{0D108BD9-81ED-4DB2-BD59-A6C34878D82A}">
                    <a16:rowId xmlns:a16="http://schemas.microsoft.com/office/drawing/2014/main" val="168699379"/>
                  </a:ext>
                </a:extLst>
              </a:tr>
            </a:tbl>
          </a:graphicData>
        </a:graphic>
      </p:graphicFrame>
    </p:spTree>
    <p:extLst>
      <p:ext uri="{BB962C8B-B14F-4D97-AF65-F5344CB8AC3E}">
        <p14:creationId xmlns:p14="http://schemas.microsoft.com/office/powerpoint/2010/main" val="1745774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F80901-D1B2-1C8A-4B05-33142397AD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8070" y="910136"/>
            <a:ext cx="10778956" cy="5341194"/>
          </a:xfrm>
        </p:spPr>
      </p:pic>
      <p:sp>
        <p:nvSpPr>
          <p:cNvPr id="6" name="TextBox 5">
            <a:extLst>
              <a:ext uri="{FF2B5EF4-FFF2-40B4-BE49-F238E27FC236}">
                <a16:creationId xmlns:a16="http://schemas.microsoft.com/office/drawing/2014/main" id="{FC7A6D78-5567-4CE2-AB9D-66A2713140A0}"/>
              </a:ext>
            </a:extLst>
          </p:cNvPr>
          <p:cNvSpPr txBox="1"/>
          <p:nvPr/>
        </p:nvSpPr>
        <p:spPr>
          <a:xfrm>
            <a:off x="2922309" y="1478290"/>
            <a:ext cx="1536569" cy="646331"/>
          </a:xfrm>
          <a:prstGeom prst="rect">
            <a:avLst/>
          </a:prstGeom>
          <a:noFill/>
        </p:spPr>
        <p:txBody>
          <a:bodyPr wrap="square" rtlCol="0">
            <a:spAutoFit/>
          </a:bodyPr>
          <a:lstStyle/>
          <a:p>
            <a:r>
              <a:rPr lang="en-US" b="1" dirty="0"/>
              <a:t>Pavillion Mall</a:t>
            </a:r>
          </a:p>
          <a:p>
            <a:r>
              <a:rPr lang="en-US" b="1" dirty="0"/>
              <a:t>60.71%</a:t>
            </a:r>
          </a:p>
        </p:txBody>
      </p:sp>
      <p:sp>
        <p:nvSpPr>
          <p:cNvPr id="7" name="TextBox 6">
            <a:extLst>
              <a:ext uri="{FF2B5EF4-FFF2-40B4-BE49-F238E27FC236}">
                <a16:creationId xmlns:a16="http://schemas.microsoft.com/office/drawing/2014/main" id="{A1B0CF93-F8AE-1177-5D8C-3E5C303D6437}"/>
              </a:ext>
            </a:extLst>
          </p:cNvPr>
          <p:cNvSpPr txBox="1"/>
          <p:nvPr/>
        </p:nvSpPr>
        <p:spPr>
          <a:xfrm>
            <a:off x="5156461" y="3564252"/>
            <a:ext cx="1215667" cy="646331"/>
          </a:xfrm>
          <a:prstGeom prst="rect">
            <a:avLst/>
          </a:prstGeom>
          <a:noFill/>
        </p:spPr>
        <p:txBody>
          <a:bodyPr wrap="square" rtlCol="0">
            <a:spAutoFit/>
          </a:bodyPr>
          <a:lstStyle/>
          <a:p>
            <a:r>
              <a:rPr lang="en-US" b="1" dirty="0"/>
              <a:t>R Deccan 16.07% </a:t>
            </a:r>
          </a:p>
        </p:txBody>
      </p:sp>
      <p:sp>
        <p:nvSpPr>
          <p:cNvPr id="8" name="TextBox 7">
            <a:extLst>
              <a:ext uri="{FF2B5EF4-FFF2-40B4-BE49-F238E27FC236}">
                <a16:creationId xmlns:a16="http://schemas.microsoft.com/office/drawing/2014/main" id="{C212AD15-A514-AD04-0A6A-10D526EC86A4}"/>
              </a:ext>
            </a:extLst>
          </p:cNvPr>
          <p:cNvSpPr txBox="1"/>
          <p:nvPr/>
        </p:nvSpPr>
        <p:spPr>
          <a:xfrm>
            <a:off x="4369127" y="961013"/>
            <a:ext cx="1395167" cy="646331"/>
          </a:xfrm>
          <a:prstGeom prst="rect">
            <a:avLst/>
          </a:prstGeom>
          <a:noFill/>
        </p:spPr>
        <p:txBody>
          <a:bodyPr wrap="square" rtlCol="0">
            <a:spAutoFit/>
          </a:bodyPr>
          <a:lstStyle/>
          <a:p>
            <a:r>
              <a:rPr lang="en-US" b="1" dirty="0"/>
              <a:t>E Square 5.36% </a:t>
            </a:r>
          </a:p>
        </p:txBody>
      </p:sp>
      <p:sp>
        <p:nvSpPr>
          <p:cNvPr id="9" name="TextBox 8">
            <a:extLst>
              <a:ext uri="{FF2B5EF4-FFF2-40B4-BE49-F238E27FC236}">
                <a16:creationId xmlns:a16="http://schemas.microsoft.com/office/drawing/2014/main" id="{24CB0C92-8978-528B-3795-5AAD5FA20680}"/>
              </a:ext>
            </a:extLst>
          </p:cNvPr>
          <p:cNvSpPr txBox="1"/>
          <p:nvPr/>
        </p:nvSpPr>
        <p:spPr>
          <a:xfrm>
            <a:off x="904974" y="4613010"/>
            <a:ext cx="1725105" cy="369332"/>
          </a:xfrm>
          <a:prstGeom prst="rect">
            <a:avLst/>
          </a:prstGeom>
          <a:noFill/>
        </p:spPr>
        <p:txBody>
          <a:bodyPr wrap="square" rtlCol="0">
            <a:spAutoFit/>
          </a:bodyPr>
          <a:lstStyle/>
          <a:p>
            <a:r>
              <a:rPr lang="en-US" b="1" dirty="0"/>
              <a:t>Kothrud 3.57%</a:t>
            </a:r>
          </a:p>
        </p:txBody>
      </p:sp>
      <p:sp>
        <p:nvSpPr>
          <p:cNvPr id="10" name="TextBox 9">
            <a:extLst>
              <a:ext uri="{FF2B5EF4-FFF2-40B4-BE49-F238E27FC236}">
                <a16:creationId xmlns:a16="http://schemas.microsoft.com/office/drawing/2014/main" id="{28BAF5E7-46D7-3E4F-4E11-56A7D8A0A0CD}"/>
              </a:ext>
            </a:extLst>
          </p:cNvPr>
          <p:cNvSpPr txBox="1"/>
          <p:nvPr/>
        </p:nvSpPr>
        <p:spPr>
          <a:xfrm>
            <a:off x="5524303" y="2934401"/>
            <a:ext cx="1536569" cy="646331"/>
          </a:xfrm>
          <a:prstGeom prst="rect">
            <a:avLst/>
          </a:prstGeom>
          <a:noFill/>
        </p:spPr>
        <p:txBody>
          <a:bodyPr wrap="square" rtlCol="0">
            <a:spAutoFit/>
          </a:bodyPr>
          <a:lstStyle/>
          <a:p>
            <a:r>
              <a:rPr lang="en-US" b="1" dirty="0"/>
              <a:t>Sambhaji Park 3.57%</a:t>
            </a:r>
          </a:p>
        </p:txBody>
      </p:sp>
      <p:sp>
        <p:nvSpPr>
          <p:cNvPr id="11" name="TextBox 10">
            <a:extLst>
              <a:ext uri="{FF2B5EF4-FFF2-40B4-BE49-F238E27FC236}">
                <a16:creationId xmlns:a16="http://schemas.microsoft.com/office/drawing/2014/main" id="{F80E53F5-C480-367D-18CF-B6CA3A3556BD}"/>
              </a:ext>
            </a:extLst>
          </p:cNvPr>
          <p:cNvSpPr txBox="1"/>
          <p:nvPr/>
        </p:nvSpPr>
        <p:spPr>
          <a:xfrm>
            <a:off x="8210746" y="1518876"/>
            <a:ext cx="1461155" cy="646331"/>
          </a:xfrm>
          <a:prstGeom prst="rect">
            <a:avLst/>
          </a:prstGeom>
          <a:noFill/>
        </p:spPr>
        <p:txBody>
          <a:bodyPr wrap="square" rtlCol="0">
            <a:spAutoFit/>
          </a:bodyPr>
          <a:lstStyle/>
          <a:p>
            <a:r>
              <a:rPr lang="en-US" b="1" dirty="0"/>
              <a:t>The Mills 1.79%</a:t>
            </a:r>
          </a:p>
        </p:txBody>
      </p:sp>
      <p:sp>
        <p:nvSpPr>
          <p:cNvPr id="12" name="TextBox 11">
            <a:extLst>
              <a:ext uri="{FF2B5EF4-FFF2-40B4-BE49-F238E27FC236}">
                <a16:creationId xmlns:a16="http://schemas.microsoft.com/office/drawing/2014/main" id="{4E212E83-2EE8-7EDD-6A26-99162C37DC9E}"/>
              </a:ext>
            </a:extLst>
          </p:cNvPr>
          <p:cNvSpPr txBox="1"/>
          <p:nvPr/>
        </p:nvSpPr>
        <p:spPr>
          <a:xfrm>
            <a:off x="2488677" y="3429000"/>
            <a:ext cx="1338606" cy="646331"/>
          </a:xfrm>
          <a:prstGeom prst="rect">
            <a:avLst/>
          </a:prstGeom>
          <a:noFill/>
        </p:spPr>
        <p:txBody>
          <a:bodyPr wrap="square" rtlCol="0">
            <a:spAutoFit/>
          </a:bodyPr>
          <a:lstStyle/>
          <a:p>
            <a:r>
              <a:rPr lang="en-US" b="1" dirty="0"/>
              <a:t>Law College Road 1.79%</a:t>
            </a:r>
          </a:p>
        </p:txBody>
      </p:sp>
    </p:spTree>
    <p:extLst>
      <p:ext uri="{BB962C8B-B14F-4D97-AF65-F5344CB8AC3E}">
        <p14:creationId xmlns:p14="http://schemas.microsoft.com/office/powerpoint/2010/main" val="3868502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C1BD0-49E1-DB51-0AA8-ECA62802FB3F}"/>
              </a:ext>
            </a:extLst>
          </p:cNvPr>
          <p:cNvSpPr>
            <a:spLocks noGrp="1"/>
          </p:cNvSpPr>
          <p:nvPr>
            <p:ph type="title"/>
          </p:nvPr>
        </p:nvSpPr>
        <p:spPr>
          <a:xfrm>
            <a:off x="526951" y="74548"/>
            <a:ext cx="10515600" cy="841505"/>
          </a:xfrm>
        </p:spPr>
        <p:txBody>
          <a:bodyPr>
            <a:normAutofit/>
          </a:bodyPr>
          <a:lstStyle/>
          <a:p>
            <a:r>
              <a:rPr lang="en-US" sz="2800" b="1" dirty="0">
                <a:latin typeface="Arial" panose="020B0604020202020204" pitchFamily="34" charset="0"/>
                <a:cs typeface="Arial" panose="020B0604020202020204" pitchFamily="34" charset="0"/>
              </a:rPr>
              <a:t>Demography and Consumer Behaviour</a:t>
            </a:r>
          </a:p>
        </p:txBody>
      </p:sp>
      <p:sp>
        <p:nvSpPr>
          <p:cNvPr id="3" name="Content Placeholder 2">
            <a:extLst>
              <a:ext uri="{FF2B5EF4-FFF2-40B4-BE49-F238E27FC236}">
                <a16:creationId xmlns:a16="http://schemas.microsoft.com/office/drawing/2014/main" id="{6E462A99-57B0-BA34-77EE-E04D023BA4E6}"/>
              </a:ext>
            </a:extLst>
          </p:cNvPr>
          <p:cNvSpPr>
            <a:spLocks noGrp="1"/>
          </p:cNvSpPr>
          <p:nvPr>
            <p:ph idx="1"/>
          </p:nvPr>
        </p:nvSpPr>
        <p:spPr>
          <a:xfrm>
            <a:off x="526951" y="821786"/>
            <a:ext cx="10587252" cy="5569587"/>
          </a:xfrm>
        </p:spPr>
        <p:txBody>
          <a:bodyPr>
            <a:normAutofit lnSpcReduction="10000"/>
          </a:bodyPr>
          <a:lstStyle/>
          <a:p>
            <a:pPr marL="0" indent="0">
              <a:buNone/>
            </a:pPr>
            <a:r>
              <a:rPr lang="en-US" sz="2400" b="1" dirty="0"/>
              <a:t>Demography</a:t>
            </a:r>
          </a:p>
          <a:p>
            <a:r>
              <a:rPr lang="en-US" sz="1600" b="1" dirty="0"/>
              <a:t>Gender: </a:t>
            </a:r>
            <a:r>
              <a:rPr lang="en-US" sz="1600" dirty="0"/>
              <a:t>males (54.07%) followed closely by females (43.83%).</a:t>
            </a:r>
          </a:p>
          <a:p>
            <a:r>
              <a:rPr lang="en-US" sz="1600" b="1" dirty="0"/>
              <a:t>Profession: </a:t>
            </a:r>
            <a:r>
              <a:rPr lang="en-US" sz="1600" dirty="0"/>
              <a:t>salaried professionals (48.26%), with students (29.26%) and entrepreneurs (16.28%). </a:t>
            </a:r>
          </a:p>
          <a:p>
            <a:r>
              <a:rPr lang="en-US" sz="1600" b="1" dirty="0"/>
              <a:t>Age: </a:t>
            </a:r>
            <a:r>
              <a:rPr lang="en-US" sz="1600" dirty="0"/>
              <a:t>Young and career-driven 24–34 years (49.22%), followed by 18–24 years (35.08%).</a:t>
            </a:r>
          </a:p>
          <a:p>
            <a:r>
              <a:rPr lang="en-US" sz="1600" b="1" dirty="0"/>
              <a:t>Lifestyle: </a:t>
            </a:r>
            <a:r>
              <a:rPr lang="en-US" sz="1600" dirty="0"/>
              <a:t>Upper-middle-class, living in 2BHK or 3BHK homes</a:t>
            </a:r>
          </a:p>
          <a:p>
            <a:pPr marL="0" indent="0">
              <a:buNone/>
            </a:pPr>
            <a:r>
              <a:rPr lang="en-US" sz="1600" dirty="0"/>
              <a:t>                       High mobility-most own a car and two-wheeler (38%) or at least a car (25%)</a:t>
            </a:r>
          </a:p>
          <a:p>
            <a:pPr marL="0" indent="0">
              <a:buNone/>
            </a:pPr>
            <a:r>
              <a:rPr lang="en-US" sz="1600" dirty="0"/>
              <a:t> Additionally, over 60% are unmarried, making them more likely to engage in spontaneous dining, entertainment, and shopping experiences.</a:t>
            </a:r>
          </a:p>
          <a:p>
            <a:pPr marL="0" indent="0">
              <a:buNone/>
            </a:pPr>
            <a:r>
              <a:rPr lang="en-US" sz="2400" b="1" dirty="0"/>
              <a:t>Consumer Behaviour</a:t>
            </a:r>
          </a:p>
          <a:p>
            <a:r>
              <a:rPr lang="en-US" sz="1800" dirty="0"/>
              <a:t>Most people visit in </a:t>
            </a:r>
            <a:r>
              <a:rPr lang="en-US" sz="1800" b="1" dirty="0"/>
              <a:t>groups of 3 (42.83%)</a:t>
            </a:r>
            <a:r>
              <a:rPr lang="en-US" sz="1800" dirty="0"/>
              <a:t>, followed by </a:t>
            </a:r>
            <a:r>
              <a:rPr lang="en-US" sz="1800" b="1" dirty="0"/>
              <a:t>2 (27.91%)</a:t>
            </a:r>
            <a:r>
              <a:rPr lang="en-US" sz="1800" dirty="0"/>
              <a:t> and </a:t>
            </a:r>
            <a:r>
              <a:rPr lang="en-US" sz="1800" b="1" dirty="0"/>
              <a:t>4 (16.09%).</a:t>
            </a:r>
            <a:r>
              <a:rPr lang="en-US" sz="1800" dirty="0"/>
              <a:t> Most people decide quickly — 52.33% within 30 minutes and 24.03% within 1–3 hours.</a:t>
            </a:r>
          </a:p>
          <a:p>
            <a:r>
              <a:rPr lang="en-US" sz="1800" dirty="0"/>
              <a:t>Visit Purpose: Casual meal (50.39%), followed by hanging out with friends (18.99%), family outings (11.63%), and dates (10.27%). </a:t>
            </a:r>
          </a:p>
          <a:p>
            <a:r>
              <a:rPr lang="en-US" sz="1800" dirty="0"/>
              <a:t>Discovery: Found mainly via friends and walk-ins, then social media. Around 68.22% come specifically to try sourdough, while 13.37% come for pizza with drinks and tiramisu.</a:t>
            </a:r>
          </a:p>
          <a:p>
            <a:r>
              <a:rPr lang="en-US" sz="1800" dirty="0"/>
              <a:t>Regulars come quarterly (17.64%), followed by monthly (16.86%). While 34.50% have never ordered food online. 30% eat out weekly, 27% dine 2–3 times a month. 29% visit fine-dine restaurants either once or 2–3 times a month.</a:t>
            </a:r>
          </a:p>
          <a:p>
            <a:endParaRPr lang="en-US" sz="1800" dirty="0"/>
          </a:p>
          <a:p>
            <a:endParaRPr lang="en-US" sz="1800" dirty="0"/>
          </a:p>
          <a:p>
            <a:endParaRPr lang="en-US" sz="1800" b="1" dirty="0"/>
          </a:p>
        </p:txBody>
      </p:sp>
    </p:spTree>
    <p:extLst>
      <p:ext uri="{BB962C8B-B14F-4D97-AF65-F5344CB8AC3E}">
        <p14:creationId xmlns:p14="http://schemas.microsoft.com/office/powerpoint/2010/main" val="2950111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969D2-6464-50BB-CA62-A4850F32B3B9}"/>
              </a:ext>
            </a:extLst>
          </p:cNvPr>
          <p:cNvSpPr>
            <a:spLocks noGrp="1"/>
          </p:cNvSpPr>
          <p:nvPr>
            <p:ph type="title"/>
          </p:nvPr>
        </p:nvSpPr>
        <p:spPr>
          <a:xfrm>
            <a:off x="235670" y="38025"/>
            <a:ext cx="7643345" cy="459774"/>
          </a:xfrm>
        </p:spPr>
        <p:txBody>
          <a:bodyPr>
            <a:normAutofit fontScale="90000"/>
          </a:bodyPr>
          <a:lstStyle/>
          <a:p>
            <a:r>
              <a:rPr lang="en-US" sz="2800" b="1" dirty="0"/>
              <a:t>Suggestions on where to open a new store</a:t>
            </a:r>
          </a:p>
        </p:txBody>
      </p:sp>
      <p:pic>
        <p:nvPicPr>
          <p:cNvPr id="5" name="Content Placeholder 4">
            <a:extLst>
              <a:ext uri="{FF2B5EF4-FFF2-40B4-BE49-F238E27FC236}">
                <a16:creationId xmlns:a16="http://schemas.microsoft.com/office/drawing/2014/main" id="{0A178828-3D9D-03E4-AC47-9089F5817DF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18518" y="813005"/>
            <a:ext cx="6585881" cy="5231989"/>
          </a:xfrm>
        </p:spPr>
      </p:pic>
      <p:sp>
        <p:nvSpPr>
          <p:cNvPr id="7" name="TextBox 6">
            <a:extLst>
              <a:ext uri="{FF2B5EF4-FFF2-40B4-BE49-F238E27FC236}">
                <a16:creationId xmlns:a16="http://schemas.microsoft.com/office/drawing/2014/main" id="{429D1E32-7048-43BC-A875-0E76047E7D1E}"/>
              </a:ext>
            </a:extLst>
          </p:cNvPr>
          <p:cNvSpPr txBox="1"/>
          <p:nvPr/>
        </p:nvSpPr>
        <p:spPr>
          <a:xfrm>
            <a:off x="6096000" y="1492037"/>
            <a:ext cx="1951348" cy="461665"/>
          </a:xfrm>
          <a:prstGeom prst="rect">
            <a:avLst/>
          </a:prstGeom>
          <a:noFill/>
        </p:spPr>
        <p:txBody>
          <a:bodyPr wrap="square" rtlCol="0">
            <a:spAutoFit/>
          </a:bodyPr>
          <a:lstStyle/>
          <a:p>
            <a:r>
              <a:rPr lang="en-US" sz="2400" b="1" dirty="0" err="1"/>
              <a:t>Wakad</a:t>
            </a:r>
            <a:endParaRPr lang="en-US" sz="2400" b="1" dirty="0"/>
          </a:p>
        </p:txBody>
      </p:sp>
      <p:sp>
        <p:nvSpPr>
          <p:cNvPr id="8" name="TextBox 7">
            <a:extLst>
              <a:ext uri="{FF2B5EF4-FFF2-40B4-BE49-F238E27FC236}">
                <a16:creationId xmlns:a16="http://schemas.microsoft.com/office/drawing/2014/main" id="{335AAE12-41E0-7076-69CB-D388EEEE3EC0}"/>
              </a:ext>
            </a:extLst>
          </p:cNvPr>
          <p:cNvSpPr txBox="1"/>
          <p:nvPr/>
        </p:nvSpPr>
        <p:spPr>
          <a:xfrm>
            <a:off x="6796726" y="2801482"/>
            <a:ext cx="1498862" cy="461665"/>
          </a:xfrm>
          <a:prstGeom prst="rect">
            <a:avLst/>
          </a:prstGeom>
          <a:noFill/>
        </p:spPr>
        <p:txBody>
          <a:bodyPr wrap="square" rtlCol="0">
            <a:spAutoFit/>
          </a:bodyPr>
          <a:lstStyle/>
          <a:p>
            <a:r>
              <a:rPr lang="en-US" sz="2400" b="1" dirty="0" err="1"/>
              <a:t>Balewadi</a:t>
            </a:r>
            <a:endParaRPr lang="en-US" sz="2400" b="1" dirty="0"/>
          </a:p>
        </p:txBody>
      </p:sp>
      <p:sp>
        <p:nvSpPr>
          <p:cNvPr id="9" name="TextBox 8">
            <a:extLst>
              <a:ext uri="{FF2B5EF4-FFF2-40B4-BE49-F238E27FC236}">
                <a16:creationId xmlns:a16="http://schemas.microsoft.com/office/drawing/2014/main" id="{0B5582CD-DBD0-BAC7-190C-AEA1CDC87AFE}"/>
              </a:ext>
            </a:extLst>
          </p:cNvPr>
          <p:cNvSpPr txBox="1"/>
          <p:nvPr/>
        </p:nvSpPr>
        <p:spPr>
          <a:xfrm>
            <a:off x="8190100" y="3898633"/>
            <a:ext cx="1498862" cy="1077218"/>
          </a:xfrm>
          <a:prstGeom prst="rect">
            <a:avLst/>
          </a:prstGeom>
          <a:noFill/>
        </p:spPr>
        <p:txBody>
          <a:bodyPr wrap="square" rtlCol="0">
            <a:spAutoFit/>
          </a:bodyPr>
          <a:lstStyle/>
          <a:p>
            <a:r>
              <a:rPr lang="en-US" sz="3200" b="1" dirty="0"/>
              <a:t>FC Road</a:t>
            </a:r>
          </a:p>
        </p:txBody>
      </p:sp>
      <p:sp>
        <p:nvSpPr>
          <p:cNvPr id="10" name="TextBox 9">
            <a:extLst>
              <a:ext uri="{FF2B5EF4-FFF2-40B4-BE49-F238E27FC236}">
                <a16:creationId xmlns:a16="http://schemas.microsoft.com/office/drawing/2014/main" id="{A3DDC23A-AF87-FBC1-AE7E-E6739A080EBE}"/>
              </a:ext>
            </a:extLst>
          </p:cNvPr>
          <p:cNvSpPr txBox="1"/>
          <p:nvPr/>
        </p:nvSpPr>
        <p:spPr>
          <a:xfrm>
            <a:off x="10096107" y="5344998"/>
            <a:ext cx="961534" cy="461665"/>
          </a:xfrm>
          <a:prstGeom prst="rect">
            <a:avLst/>
          </a:prstGeom>
          <a:noFill/>
        </p:spPr>
        <p:txBody>
          <a:bodyPr wrap="square" rtlCol="0">
            <a:spAutoFit/>
          </a:bodyPr>
          <a:lstStyle/>
          <a:p>
            <a:r>
              <a:rPr lang="en-US" sz="2400" b="1" dirty="0"/>
              <a:t>NIBM</a:t>
            </a:r>
          </a:p>
        </p:txBody>
      </p:sp>
      <p:sp>
        <p:nvSpPr>
          <p:cNvPr id="11" name="TextBox 10">
            <a:extLst>
              <a:ext uri="{FF2B5EF4-FFF2-40B4-BE49-F238E27FC236}">
                <a16:creationId xmlns:a16="http://schemas.microsoft.com/office/drawing/2014/main" id="{5A0635B9-8146-7A12-12CE-9D7BE4DF2D4D}"/>
              </a:ext>
            </a:extLst>
          </p:cNvPr>
          <p:cNvSpPr txBox="1"/>
          <p:nvPr/>
        </p:nvSpPr>
        <p:spPr>
          <a:xfrm>
            <a:off x="8190100" y="3327472"/>
            <a:ext cx="898689" cy="369332"/>
          </a:xfrm>
          <a:prstGeom prst="rect">
            <a:avLst/>
          </a:prstGeom>
          <a:noFill/>
        </p:spPr>
        <p:txBody>
          <a:bodyPr wrap="square" rtlCol="0">
            <a:spAutoFit/>
          </a:bodyPr>
          <a:lstStyle/>
          <a:p>
            <a:r>
              <a:rPr lang="en-US" b="1" dirty="0"/>
              <a:t>Aundh</a:t>
            </a:r>
          </a:p>
        </p:txBody>
      </p:sp>
      <p:sp>
        <p:nvSpPr>
          <p:cNvPr id="12" name="TextBox 11">
            <a:extLst>
              <a:ext uri="{FF2B5EF4-FFF2-40B4-BE49-F238E27FC236}">
                <a16:creationId xmlns:a16="http://schemas.microsoft.com/office/drawing/2014/main" id="{FA6283B0-B734-0483-0820-2E61208BF7ED}"/>
              </a:ext>
            </a:extLst>
          </p:cNvPr>
          <p:cNvSpPr txBox="1"/>
          <p:nvPr/>
        </p:nvSpPr>
        <p:spPr>
          <a:xfrm>
            <a:off x="9546210" y="3391796"/>
            <a:ext cx="961534" cy="646331"/>
          </a:xfrm>
          <a:prstGeom prst="rect">
            <a:avLst/>
          </a:prstGeom>
          <a:noFill/>
        </p:spPr>
        <p:txBody>
          <a:bodyPr wrap="square" rtlCol="0">
            <a:spAutoFit/>
          </a:bodyPr>
          <a:lstStyle/>
          <a:p>
            <a:r>
              <a:rPr lang="en-US" b="1" dirty="0"/>
              <a:t>Kalyani Nagar</a:t>
            </a:r>
          </a:p>
        </p:txBody>
      </p:sp>
      <p:sp>
        <p:nvSpPr>
          <p:cNvPr id="13" name="TextBox 12">
            <a:extLst>
              <a:ext uri="{FF2B5EF4-FFF2-40B4-BE49-F238E27FC236}">
                <a16:creationId xmlns:a16="http://schemas.microsoft.com/office/drawing/2014/main" id="{B158F84E-F340-DC18-48F6-8F598F73CE6D}"/>
              </a:ext>
            </a:extLst>
          </p:cNvPr>
          <p:cNvSpPr txBox="1"/>
          <p:nvPr/>
        </p:nvSpPr>
        <p:spPr>
          <a:xfrm>
            <a:off x="10680323" y="3032314"/>
            <a:ext cx="1244583" cy="461665"/>
          </a:xfrm>
          <a:prstGeom prst="rect">
            <a:avLst/>
          </a:prstGeom>
          <a:noFill/>
        </p:spPr>
        <p:txBody>
          <a:bodyPr wrap="square" rtlCol="0">
            <a:spAutoFit/>
          </a:bodyPr>
          <a:lstStyle/>
          <a:p>
            <a:r>
              <a:rPr lang="en-US" sz="2400" b="1" dirty="0" err="1"/>
              <a:t>Kharadi</a:t>
            </a:r>
            <a:endParaRPr lang="en-US" sz="2400" b="1" dirty="0"/>
          </a:p>
        </p:txBody>
      </p:sp>
      <p:sp>
        <p:nvSpPr>
          <p:cNvPr id="14" name="TextBox 13">
            <a:extLst>
              <a:ext uri="{FF2B5EF4-FFF2-40B4-BE49-F238E27FC236}">
                <a16:creationId xmlns:a16="http://schemas.microsoft.com/office/drawing/2014/main" id="{0F2B0AF5-61DD-1B5D-DE69-348A127F2EA0}"/>
              </a:ext>
            </a:extLst>
          </p:cNvPr>
          <p:cNvSpPr txBox="1"/>
          <p:nvPr/>
        </p:nvSpPr>
        <p:spPr>
          <a:xfrm>
            <a:off x="8711459" y="1244121"/>
            <a:ext cx="2638414" cy="584775"/>
          </a:xfrm>
          <a:prstGeom prst="rect">
            <a:avLst/>
          </a:prstGeom>
          <a:noFill/>
        </p:spPr>
        <p:txBody>
          <a:bodyPr wrap="square" rtlCol="0">
            <a:spAutoFit/>
          </a:bodyPr>
          <a:lstStyle/>
          <a:p>
            <a:r>
              <a:rPr lang="en-US" sz="3200" b="1" dirty="0"/>
              <a:t>Covered</a:t>
            </a:r>
            <a:r>
              <a:rPr lang="en-US" b="1" dirty="0"/>
              <a:t> </a:t>
            </a:r>
            <a:r>
              <a:rPr lang="en-US" sz="3200" b="1" dirty="0"/>
              <a:t>Areas</a:t>
            </a:r>
          </a:p>
        </p:txBody>
      </p:sp>
      <p:sp>
        <p:nvSpPr>
          <p:cNvPr id="15" name="TextBox 14">
            <a:extLst>
              <a:ext uri="{FF2B5EF4-FFF2-40B4-BE49-F238E27FC236}">
                <a16:creationId xmlns:a16="http://schemas.microsoft.com/office/drawing/2014/main" id="{B80C1C74-0056-3C71-3AA0-B03715E9FF22}"/>
              </a:ext>
            </a:extLst>
          </p:cNvPr>
          <p:cNvSpPr txBox="1"/>
          <p:nvPr/>
        </p:nvSpPr>
        <p:spPr>
          <a:xfrm>
            <a:off x="235670" y="620367"/>
            <a:ext cx="5103355" cy="6463308"/>
          </a:xfrm>
          <a:prstGeom prst="rect">
            <a:avLst/>
          </a:prstGeom>
          <a:noFill/>
        </p:spPr>
        <p:txBody>
          <a:bodyPr wrap="square" rtlCol="0">
            <a:spAutoFit/>
          </a:bodyPr>
          <a:lstStyle/>
          <a:p>
            <a:r>
              <a:rPr lang="en-US" b="1" dirty="0"/>
              <a:t>Nanded City, Pune </a:t>
            </a:r>
          </a:p>
          <a:p>
            <a:pPr marL="285750" indent="-285750">
              <a:buFont typeface="Arial" panose="020B0604020202020204" pitchFamily="34" charset="0"/>
              <a:buChar char="•"/>
            </a:pPr>
            <a:r>
              <a:rPr lang="en-US" b="1" dirty="0"/>
              <a:t>Location-Western Pune</a:t>
            </a:r>
            <a:r>
              <a:rPr lang="en-US" dirty="0"/>
              <a:t>, located off Sinhagad Road Near Dhayari, Vadgaon Budruk, Dhule Patil Nagar.</a:t>
            </a:r>
          </a:p>
          <a:p>
            <a:pPr marL="285750" indent="-285750">
              <a:buFont typeface="Arial" panose="020B0604020202020204" pitchFamily="34" charset="0"/>
              <a:buChar char="•"/>
            </a:pPr>
            <a:r>
              <a:rPr lang="en-US" b="1" dirty="0"/>
              <a:t>Infrastructure &amp; Features</a:t>
            </a:r>
          </a:p>
          <a:p>
            <a:pPr lvl="1"/>
            <a:r>
              <a:rPr lang="en-US" dirty="0"/>
              <a:t>Schools: Pawar Public School</a:t>
            </a:r>
          </a:p>
          <a:p>
            <a:pPr lvl="1"/>
            <a:r>
              <a:rPr lang="en-US" dirty="0"/>
              <a:t>Retail Hub: Destination Center</a:t>
            </a:r>
          </a:p>
          <a:p>
            <a:pPr lvl="1"/>
            <a:r>
              <a:rPr lang="en-US" dirty="0"/>
              <a:t>Hospital: Nanded Multispeciality Hospital</a:t>
            </a:r>
          </a:p>
          <a:p>
            <a:pPr lvl="1"/>
            <a:r>
              <a:rPr lang="en-US" dirty="0"/>
              <a:t>IT Hub: Symphony IT Park</a:t>
            </a:r>
          </a:p>
          <a:p>
            <a:pPr lvl="1"/>
            <a:r>
              <a:rPr lang="en-US" dirty="0"/>
              <a:t>Clubhouse &amp; Gym: Kridangan sports complex</a:t>
            </a:r>
          </a:p>
          <a:p>
            <a:pPr marL="285750" indent="-285750">
              <a:buFont typeface="Arial" panose="020B0604020202020204" pitchFamily="34" charset="0"/>
              <a:buChar char="•"/>
            </a:pPr>
            <a:r>
              <a:rPr lang="en-US" b="1" dirty="0"/>
              <a:t>Resident Profile</a:t>
            </a:r>
            <a:r>
              <a:rPr lang="en-US" dirty="0"/>
              <a:t>:-Mostly upper-middle-class and affluent salaried professionals. Families with kids, working in IT, healthcare, manufacturing, education. Most residents own </a:t>
            </a:r>
            <a:r>
              <a:rPr lang="en-US" b="1" dirty="0"/>
              <a:t>cars and 2-wheelers</a:t>
            </a:r>
            <a:r>
              <a:rPr lang="en-US" dirty="0"/>
              <a:t>, dine out weekly, and shop online.</a:t>
            </a:r>
          </a:p>
          <a:p>
            <a:pPr marL="285750" indent="-285750">
              <a:buFont typeface="Arial" panose="020B0604020202020204" pitchFamily="34" charset="0"/>
              <a:buChar char="•"/>
            </a:pPr>
            <a:r>
              <a:rPr lang="en-US" b="1" dirty="0"/>
              <a:t>Premium Societies:</a:t>
            </a:r>
            <a:r>
              <a:rPr lang="en-US" dirty="0"/>
              <a:t> Asawari, Rhythm Villas, Madhuvanti, Kalashree, Sarang</a:t>
            </a:r>
          </a:p>
          <a:p>
            <a:pPr marL="285750" indent="-285750">
              <a:buFont typeface="Arial" panose="020B0604020202020204" pitchFamily="34" charset="0"/>
              <a:buChar char="•"/>
            </a:pPr>
            <a:r>
              <a:rPr lang="en-US" b="1" dirty="0"/>
              <a:t>Opportunity:</a:t>
            </a:r>
            <a:r>
              <a:rPr lang="en-US" dirty="0"/>
              <a:t> Low competition, strong spending capacity, community dining habits</a:t>
            </a:r>
          </a:p>
          <a:p>
            <a:pPr marL="285750" indent="-285750">
              <a:buFont typeface="Arial" panose="020B0604020202020204" pitchFamily="34" charset="0"/>
              <a:buChar char="•"/>
            </a:pPr>
            <a:r>
              <a:rPr lang="en-US" b="1" dirty="0"/>
              <a:t>Area:</a:t>
            </a:r>
            <a:r>
              <a:rPr lang="en-US" dirty="0"/>
              <a:t> 700 acres, self-sustained township off Sinhagad Road</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131982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1DF4C0-DE77-D899-76A2-63C0C8C7F15B}"/>
              </a:ext>
            </a:extLst>
          </p:cNvPr>
          <p:cNvSpPr txBox="1"/>
          <p:nvPr/>
        </p:nvSpPr>
        <p:spPr>
          <a:xfrm>
            <a:off x="1282046" y="2300140"/>
            <a:ext cx="8842342" cy="1569660"/>
          </a:xfrm>
          <a:prstGeom prst="rect">
            <a:avLst/>
          </a:prstGeom>
          <a:noFill/>
        </p:spPr>
        <p:txBody>
          <a:bodyPr wrap="square" rtlCol="0">
            <a:spAutoFit/>
          </a:bodyPr>
          <a:lstStyle/>
          <a:p>
            <a:pPr algn="ctr"/>
            <a:r>
              <a:rPr lang="en-US" sz="9600" b="1" dirty="0">
                <a:latin typeface="Algerian" panose="04020705040A02060702" pitchFamily="82" charset="0"/>
              </a:rPr>
              <a:t>THANK YOU!</a:t>
            </a:r>
          </a:p>
        </p:txBody>
      </p:sp>
    </p:spTree>
    <p:extLst>
      <p:ext uri="{BB962C8B-B14F-4D97-AF65-F5344CB8AC3E}">
        <p14:creationId xmlns:p14="http://schemas.microsoft.com/office/powerpoint/2010/main" val="1025058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C2EE-C417-BEA9-4881-24F41F043D43}"/>
              </a:ext>
            </a:extLst>
          </p:cNvPr>
          <p:cNvSpPr>
            <a:spLocks noGrp="1"/>
          </p:cNvSpPr>
          <p:nvPr>
            <p:ph type="title"/>
          </p:nvPr>
        </p:nvSpPr>
        <p:spPr>
          <a:xfrm>
            <a:off x="677652" y="243837"/>
            <a:ext cx="10515600" cy="964054"/>
          </a:xfrm>
        </p:spPr>
        <p:txBody>
          <a:bodyPr/>
          <a:lstStyle/>
          <a:p>
            <a:r>
              <a:rPr lang="en-US" b="1" dirty="0">
                <a:latin typeface="Arial" panose="020B0604020202020204" pitchFamily="34" charset="0"/>
                <a:cs typeface="Arial" panose="020B0604020202020204" pitchFamily="34" charset="0"/>
              </a:rPr>
              <a:t>Data </a:t>
            </a:r>
            <a:r>
              <a:rPr lang="en-US" sz="3600" b="1" dirty="0">
                <a:latin typeface="Arial" panose="020B0604020202020204" pitchFamily="34" charset="0"/>
                <a:cs typeface="Arial" panose="020B0604020202020204" pitchFamily="34" charset="0"/>
              </a:rPr>
              <a:t>Analysis</a:t>
            </a:r>
          </a:p>
        </p:txBody>
      </p:sp>
      <p:sp>
        <p:nvSpPr>
          <p:cNvPr id="3" name="Content Placeholder 2">
            <a:extLst>
              <a:ext uri="{FF2B5EF4-FFF2-40B4-BE49-F238E27FC236}">
                <a16:creationId xmlns:a16="http://schemas.microsoft.com/office/drawing/2014/main" id="{A7114F57-E07B-28D0-3DE3-826AE6028A31}"/>
              </a:ext>
            </a:extLst>
          </p:cNvPr>
          <p:cNvSpPr>
            <a:spLocks noGrp="1"/>
          </p:cNvSpPr>
          <p:nvPr>
            <p:ph idx="1"/>
          </p:nvPr>
        </p:nvSpPr>
        <p:spPr>
          <a:xfrm>
            <a:off x="432262" y="1147156"/>
            <a:ext cx="11006380" cy="5383425"/>
          </a:xfrm>
        </p:spPr>
        <p:txBody>
          <a:bodyPr/>
          <a:lstStyle/>
          <a:p>
            <a:r>
              <a:rPr lang="en-US" b="1" dirty="0"/>
              <a:t>Time &amp; Visit Patterns:</a:t>
            </a:r>
            <a:r>
              <a:rPr lang="en-US" dirty="0"/>
              <a:t>- </a:t>
            </a:r>
            <a:r>
              <a:rPr lang="en-US" sz="2400" dirty="0"/>
              <a:t>54% visit on weekdays,46% on weekends. This shows that weekday traffic is slightly higher, likely due to regular diners, professionals, and students. Most visits happen at night, followed by afternoon and evening. Among weekdays, Friday has the highest footfall, followed by Thursday and Wednesday. On weekends, Saturday sees the highest visits, followed by Sunday.</a:t>
            </a:r>
          </a:p>
          <a:p>
            <a:r>
              <a:rPr lang="en-US" sz="2400" b="1" dirty="0"/>
              <a:t>Generators:-                         </a:t>
            </a:r>
          </a:p>
          <a:p>
            <a:pPr marL="0" indent="0">
              <a:buNone/>
            </a:pPr>
            <a:r>
              <a:rPr lang="en-US" sz="2400" b="1" dirty="0"/>
              <a:t>                                                  Survey considered on 516 Customers</a:t>
            </a:r>
          </a:p>
          <a:p>
            <a:pPr marL="0" indent="0">
              <a:buNone/>
            </a:pPr>
            <a:endParaRPr lang="en-US" sz="2400" b="1" dirty="0"/>
          </a:p>
          <a:p>
            <a:pPr marL="0" indent="0">
              <a:buNone/>
            </a:pPr>
            <a:r>
              <a:rPr lang="en-US" sz="2400" dirty="0"/>
              <a:t> </a:t>
            </a:r>
          </a:p>
          <a:p>
            <a:pPr marL="0" indent="0">
              <a:buNone/>
            </a:pPr>
            <a:r>
              <a:rPr lang="en-US" sz="2400" dirty="0"/>
              <a:t>     </a:t>
            </a:r>
          </a:p>
          <a:p>
            <a:pPr marL="0" indent="0">
              <a:buNone/>
            </a:pPr>
            <a:endParaRPr lang="en-US" sz="2400" dirty="0"/>
          </a:p>
          <a:p>
            <a:pPr marL="0" indent="0">
              <a:buNone/>
            </a:pPr>
            <a:endParaRPr lang="en-US" dirty="0"/>
          </a:p>
        </p:txBody>
      </p:sp>
      <p:graphicFrame>
        <p:nvGraphicFramePr>
          <p:cNvPr id="5" name="Chart 4">
            <a:extLst>
              <a:ext uri="{FF2B5EF4-FFF2-40B4-BE49-F238E27FC236}">
                <a16:creationId xmlns:a16="http://schemas.microsoft.com/office/drawing/2014/main" id="{94ADA35C-965E-C719-D586-CB7FA98ED388}"/>
              </a:ext>
            </a:extLst>
          </p:cNvPr>
          <p:cNvGraphicFramePr>
            <a:graphicFrameLocks/>
          </p:cNvGraphicFramePr>
          <p:nvPr>
            <p:extLst>
              <p:ext uri="{D42A27DB-BD31-4B8C-83A1-F6EECF244321}">
                <p14:modId xmlns:p14="http://schemas.microsoft.com/office/powerpoint/2010/main" val="2835609142"/>
              </p:ext>
            </p:extLst>
          </p:nvPr>
        </p:nvGraphicFramePr>
        <p:xfrm>
          <a:off x="753358" y="3787381"/>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AAAD67A1-56D8-2B3F-9787-5F99CD74C3B6}"/>
              </a:ext>
            </a:extLst>
          </p:cNvPr>
          <p:cNvSpPr txBox="1"/>
          <p:nvPr/>
        </p:nvSpPr>
        <p:spPr>
          <a:xfrm>
            <a:off x="6380229" y="4042859"/>
            <a:ext cx="45720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Home (43%) is the top reason people are at a location- most stay at home.</a:t>
            </a:r>
          </a:p>
          <a:p>
            <a:pPr marL="285750" indent="-285750">
              <a:buFont typeface="Arial" panose="020B0604020202020204" pitchFamily="34" charset="0"/>
              <a:buChar char="•"/>
            </a:pPr>
            <a:r>
              <a:rPr lang="en-US" dirty="0"/>
              <a:t>Shopping (23%) is the second most common purpose.</a:t>
            </a:r>
          </a:p>
          <a:p>
            <a:pPr marL="285750" indent="-285750">
              <a:buFont typeface="Arial" panose="020B0604020202020204" pitchFamily="34" charset="0"/>
              <a:buChar char="•"/>
            </a:pPr>
            <a:r>
              <a:rPr lang="en-US" dirty="0"/>
              <a:t>Work/Office (13%) and movies (11%) follow.</a:t>
            </a:r>
          </a:p>
          <a:p>
            <a:pPr marL="285750" indent="-285750">
              <a:buFont typeface="Arial" panose="020B0604020202020204" pitchFamily="34" charset="0"/>
              <a:buChar char="•"/>
            </a:pPr>
            <a:r>
              <a:rPr lang="en-US" dirty="0"/>
              <a:t>Visiting friends/relatives (6%) and college (4%) are less frequent reasons.</a:t>
            </a:r>
          </a:p>
        </p:txBody>
      </p:sp>
    </p:spTree>
    <p:extLst>
      <p:ext uri="{BB962C8B-B14F-4D97-AF65-F5344CB8AC3E}">
        <p14:creationId xmlns:p14="http://schemas.microsoft.com/office/powerpoint/2010/main" val="298201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EC65E-F853-8140-FC6B-BC6837E5EA03}"/>
              </a:ext>
            </a:extLst>
          </p:cNvPr>
          <p:cNvSpPr>
            <a:spLocks noGrp="1"/>
          </p:cNvSpPr>
          <p:nvPr>
            <p:ph type="title"/>
          </p:nvPr>
        </p:nvSpPr>
        <p:spPr>
          <a:xfrm>
            <a:off x="734505" y="223723"/>
            <a:ext cx="10153454" cy="1143164"/>
          </a:xfrm>
        </p:spPr>
        <p:txBody>
          <a:bodyPr>
            <a:normAutofit/>
          </a:bodyPr>
          <a:lstStyle/>
          <a:p>
            <a:r>
              <a:rPr lang="en-US" b="1" dirty="0"/>
              <a:t>Home Generator Areas</a:t>
            </a:r>
            <a:br>
              <a:rPr lang="en-US" b="1" dirty="0"/>
            </a:br>
            <a:r>
              <a:rPr lang="en-US" sz="2000" b="1" dirty="0">
                <a:latin typeface="+mn-lt"/>
              </a:rPr>
              <a:t>based on 222 customers</a:t>
            </a:r>
          </a:p>
        </p:txBody>
      </p:sp>
      <p:graphicFrame>
        <p:nvGraphicFramePr>
          <p:cNvPr id="7" name="Content Placeholder 6">
            <a:extLst>
              <a:ext uri="{FF2B5EF4-FFF2-40B4-BE49-F238E27FC236}">
                <a16:creationId xmlns:a16="http://schemas.microsoft.com/office/drawing/2014/main" id="{5D50C3AA-7A8C-3879-4713-FC204820BBD5}"/>
              </a:ext>
            </a:extLst>
          </p:cNvPr>
          <p:cNvGraphicFramePr>
            <a:graphicFrameLocks noGrp="1"/>
          </p:cNvGraphicFramePr>
          <p:nvPr>
            <p:ph idx="1"/>
            <p:extLst>
              <p:ext uri="{D42A27DB-BD31-4B8C-83A1-F6EECF244321}">
                <p14:modId xmlns:p14="http://schemas.microsoft.com/office/powerpoint/2010/main" val="161205987"/>
              </p:ext>
            </p:extLst>
          </p:nvPr>
        </p:nvGraphicFramePr>
        <p:xfrm>
          <a:off x="734505" y="1456899"/>
          <a:ext cx="10357370" cy="5177378"/>
        </p:xfrm>
        <a:graphic>
          <a:graphicData uri="http://schemas.openxmlformats.org/drawingml/2006/table">
            <a:tbl>
              <a:tblPr firstRow="1" bandRow="1">
                <a:tableStyleId>{5C22544A-7EE6-4342-B048-85BDC9FD1C3A}</a:tableStyleId>
              </a:tblPr>
              <a:tblGrid>
                <a:gridCol w="1203158">
                  <a:extLst>
                    <a:ext uri="{9D8B030D-6E8A-4147-A177-3AD203B41FA5}">
                      <a16:colId xmlns:a16="http://schemas.microsoft.com/office/drawing/2014/main" val="324394037"/>
                    </a:ext>
                  </a:extLst>
                </a:gridCol>
                <a:gridCol w="3896412">
                  <a:extLst>
                    <a:ext uri="{9D8B030D-6E8A-4147-A177-3AD203B41FA5}">
                      <a16:colId xmlns:a16="http://schemas.microsoft.com/office/drawing/2014/main" val="1362972650"/>
                    </a:ext>
                  </a:extLst>
                </a:gridCol>
                <a:gridCol w="2628900">
                  <a:extLst>
                    <a:ext uri="{9D8B030D-6E8A-4147-A177-3AD203B41FA5}">
                      <a16:colId xmlns:a16="http://schemas.microsoft.com/office/drawing/2014/main" val="2578260442"/>
                    </a:ext>
                  </a:extLst>
                </a:gridCol>
                <a:gridCol w="2628900">
                  <a:extLst>
                    <a:ext uri="{9D8B030D-6E8A-4147-A177-3AD203B41FA5}">
                      <a16:colId xmlns:a16="http://schemas.microsoft.com/office/drawing/2014/main" val="359195066"/>
                    </a:ext>
                  </a:extLst>
                </a:gridCol>
              </a:tblGrid>
              <a:tr h="422498">
                <a:tc>
                  <a:txBody>
                    <a:bodyPr/>
                    <a:lstStyle/>
                    <a:p>
                      <a:pPr algn="ctr"/>
                      <a:endParaRPr lang="en-US" dirty="0"/>
                    </a:p>
                  </a:txBody>
                  <a:tcPr/>
                </a:tc>
                <a:tc>
                  <a:txBody>
                    <a:bodyPr/>
                    <a:lstStyle/>
                    <a:p>
                      <a:pPr algn="ctr"/>
                      <a:r>
                        <a:rPr lang="en-US" dirty="0"/>
                        <a:t>Location</a:t>
                      </a:r>
                    </a:p>
                  </a:txBody>
                  <a:tcPr/>
                </a:tc>
                <a:tc>
                  <a:txBody>
                    <a:bodyPr/>
                    <a:lstStyle/>
                    <a:p>
                      <a:pPr algn="ctr"/>
                      <a:r>
                        <a:rPr lang="en-US" dirty="0"/>
                        <a:t>Count</a:t>
                      </a:r>
                    </a:p>
                  </a:txBody>
                  <a:tcPr/>
                </a:tc>
                <a:tc>
                  <a:txBody>
                    <a:bodyPr/>
                    <a:lstStyle/>
                    <a:p>
                      <a:pPr algn="ctr"/>
                      <a:r>
                        <a:rPr lang="en-US" dirty="0"/>
                        <a:t>Percentage</a:t>
                      </a:r>
                    </a:p>
                  </a:txBody>
                  <a:tcPr/>
                </a:tc>
                <a:extLst>
                  <a:ext uri="{0D108BD9-81ED-4DB2-BD59-A6C34878D82A}">
                    <a16:rowId xmlns:a16="http://schemas.microsoft.com/office/drawing/2014/main" val="3770060453"/>
                  </a:ext>
                </a:extLst>
              </a:tr>
              <a:tr h="351162">
                <a:tc>
                  <a:txBody>
                    <a:bodyPr/>
                    <a:lstStyle/>
                    <a:p>
                      <a:pPr algn="ctr"/>
                      <a:r>
                        <a:rPr lang="en-US" dirty="0"/>
                        <a:t>1</a:t>
                      </a:r>
                    </a:p>
                  </a:txBody>
                  <a:tcPr/>
                </a:tc>
                <a:tc>
                  <a:txBody>
                    <a:bodyPr/>
                    <a:lstStyle/>
                    <a:p>
                      <a:pPr algn="ctr"/>
                      <a:r>
                        <a:rPr lang="en-US" dirty="0"/>
                        <a:t>Shivajinagar, Pune</a:t>
                      </a:r>
                    </a:p>
                  </a:txBody>
                  <a:tcPr/>
                </a:tc>
                <a:tc>
                  <a:txBody>
                    <a:bodyPr/>
                    <a:lstStyle/>
                    <a:p>
                      <a:pPr algn="ctr"/>
                      <a:r>
                        <a:rPr lang="en-US" dirty="0"/>
                        <a:t>23</a:t>
                      </a:r>
                    </a:p>
                  </a:txBody>
                  <a:tcPr/>
                </a:tc>
                <a:tc>
                  <a:txBody>
                    <a:bodyPr/>
                    <a:lstStyle/>
                    <a:p>
                      <a:pPr algn="ctr"/>
                      <a:r>
                        <a:rPr lang="en-US" dirty="0"/>
                        <a:t>10.36%</a:t>
                      </a:r>
                    </a:p>
                  </a:txBody>
                  <a:tcPr/>
                </a:tc>
                <a:extLst>
                  <a:ext uri="{0D108BD9-81ED-4DB2-BD59-A6C34878D82A}">
                    <a16:rowId xmlns:a16="http://schemas.microsoft.com/office/drawing/2014/main" val="2259475851"/>
                  </a:ext>
                </a:extLst>
              </a:tr>
              <a:tr h="351162">
                <a:tc>
                  <a:txBody>
                    <a:bodyPr/>
                    <a:lstStyle/>
                    <a:p>
                      <a:pPr algn="ctr"/>
                      <a:r>
                        <a:rPr lang="en-US" dirty="0"/>
                        <a:t>2</a:t>
                      </a:r>
                    </a:p>
                  </a:txBody>
                  <a:tcPr/>
                </a:tc>
                <a:tc>
                  <a:txBody>
                    <a:bodyPr/>
                    <a:lstStyle/>
                    <a:p>
                      <a:pPr algn="ctr"/>
                      <a:r>
                        <a:rPr lang="en-US" dirty="0"/>
                        <a:t>Deccan, Pune</a:t>
                      </a:r>
                    </a:p>
                  </a:txBody>
                  <a:tcPr/>
                </a:tc>
                <a:tc>
                  <a:txBody>
                    <a:bodyPr/>
                    <a:lstStyle/>
                    <a:p>
                      <a:pPr algn="ctr"/>
                      <a:r>
                        <a:rPr lang="en-US" dirty="0"/>
                        <a:t>21</a:t>
                      </a:r>
                    </a:p>
                  </a:txBody>
                  <a:tcPr/>
                </a:tc>
                <a:tc>
                  <a:txBody>
                    <a:bodyPr/>
                    <a:lstStyle/>
                    <a:p>
                      <a:pPr algn="ctr"/>
                      <a:r>
                        <a:rPr lang="en-US" dirty="0"/>
                        <a:t>9.46%</a:t>
                      </a:r>
                    </a:p>
                  </a:txBody>
                  <a:tcPr/>
                </a:tc>
                <a:extLst>
                  <a:ext uri="{0D108BD9-81ED-4DB2-BD59-A6C34878D82A}">
                    <a16:rowId xmlns:a16="http://schemas.microsoft.com/office/drawing/2014/main" val="4214597065"/>
                  </a:ext>
                </a:extLst>
              </a:tr>
              <a:tr h="351162">
                <a:tc>
                  <a:txBody>
                    <a:bodyPr/>
                    <a:lstStyle/>
                    <a:p>
                      <a:pPr algn="ctr"/>
                      <a:r>
                        <a:rPr lang="en-US" dirty="0"/>
                        <a:t>3</a:t>
                      </a:r>
                    </a:p>
                  </a:txBody>
                  <a:tcPr/>
                </a:tc>
                <a:tc>
                  <a:txBody>
                    <a:bodyPr/>
                    <a:lstStyle/>
                    <a:p>
                      <a:pPr algn="ctr"/>
                      <a:r>
                        <a:rPr lang="en-US" dirty="0"/>
                        <a:t>MIT College / Anand Nagar, Pune</a:t>
                      </a:r>
                    </a:p>
                  </a:txBody>
                  <a:tcPr/>
                </a:tc>
                <a:tc>
                  <a:txBody>
                    <a:bodyPr/>
                    <a:lstStyle/>
                    <a:p>
                      <a:pPr algn="ctr"/>
                      <a:r>
                        <a:rPr lang="en-US" dirty="0"/>
                        <a:t>20</a:t>
                      </a:r>
                    </a:p>
                  </a:txBody>
                  <a:tcPr/>
                </a:tc>
                <a:tc>
                  <a:txBody>
                    <a:bodyPr/>
                    <a:lstStyle/>
                    <a:p>
                      <a:pPr algn="ctr"/>
                      <a:r>
                        <a:rPr lang="en-US" dirty="0"/>
                        <a:t>9.01%</a:t>
                      </a:r>
                    </a:p>
                  </a:txBody>
                  <a:tcPr/>
                </a:tc>
                <a:extLst>
                  <a:ext uri="{0D108BD9-81ED-4DB2-BD59-A6C34878D82A}">
                    <a16:rowId xmlns:a16="http://schemas.microsoft.com/office/drawing/2014/main" val="3779884599"/>
                  </a:ext>
                </a:extLst>
              </a:tr>
              <a:tr h="351162">
                <a:tc>
                  <a:txBody>
                    <a:bodyPr/>
                    <a:lstStyle/>
                    <a:p>
                      <a:pPr algn="ctr"/>
                      <a:r>
                        <a:rPr lang="en-US" dirty="0"/>
                        <a:t>4</a:t>
                      </a:r>
                    </a:p>
                  </a:txBody>
                  <a:tcPr/>
                </a:tc>
                <a:tc>
                  <a:txBody>
                    <a:bodyPr/>
                    <a:lstStyle/>
                    <a:p>
                      <a:pPr algn="ctr"/>
                      <a:r>
                        <a:rPr lang="en-US" dirty="0"/>
                        <a:t>Mayur Colony / Ideal Colony, Pune</a:t>
                      </a:r>
                    </a:p>
                  </a:txBody>
                  <a:tcPr/>
                </a:tc>
                <a:tc>
                  <a:txBody>
                    <a:bodyPr/>
                    <a:lstStyle/>
                    <a:p>
                      <a:pPr algn="ctr"/>
                      <a:r>
                        <a:rPr lang="en-US" dirty="0"/>
                        <a:t>13</a:t>
                      </a:r>
                    </a:p>
                  </a:txBody>
                  <a:tcPr/>
                </a:tc>
                <a:tc>
                  <a:txBody>
                    <a:bodyPr/>
                    <a:lstStyle/>
                    <a:p>
                      <a:pPr algn="ctr"/>
                      <a:r>
                        <a:rPr lang="en-US" dirty="0"/>
                        <a:t>5.86%</a:t>
                      </a:r>
                    </a:p>
                  </a:txBody>
                  <a:tcPr/>
                </a:tc>
                <a:extLst>
                  <a:ext uri="{0D108BD9-81ED-4DB2-BD59-A6C34878D82A}">
                    <a16:rowId xmlns:a16="http://schemas.microsoft.com/office/drawing/2014/main" val="1787718897"/>
                  </a:ext>
                </a:extLst>
              </a:tr>
              <a:tr h="351162">
                <a:tc>
                  <a:txBody>
                    <a:bodyPr/>
                    <a:lstStyle/>
                    <a:p>
                      <a:pPr algn="ctr"/>
                      <a:r>
                        <a:rPr lang="en-US" dirty="0"/>
                        <a:t>5</a:t>
                      </a:r>
                    </a:p>
                  </a:txBody>
                  <a:tcPr/>
                </a:tc>
                <a:tc>
                  <a:txBody>
                    <a:bodyPr/>
                    <a:lstStyle/>
                    <a:p>
                      <a:pPr algn="ctr"/>
                      <a:r>
                        <a:rPr lang="en-US" dirty="0"/>
                        <a:t>Model Colony, Pune</a:t>
                      </a:r>
                    </a:p>
                  </a:txBody>
                  <a:tcPr/>
                </a:tc>
                <a:tc>
                  <a:txBody>
                    <a:bodyPr/>
                    <a:lstStyle/>
                    <a:p>
                      <a:pPr algn="ctr"/>
                      <a:r>
                        <a:rPr lang="en-US" dirty="0"/>
                        <a:t>12</a:t>
                      </a:r>
                    </a:p>
                  </a:txBody>
                  <a:tcPr/>
                </a:tc>
                <a:tc>
                  <a:txBody>
                    <a:bodyPr/>
                    <a:lstStyle/>
                    <a:p>
                      <a:pPr algn="ctr"/>
                      <a:r>
                        <a:rPr lang="en-US" dirty="0"/>
                        <a:t>5.41%</a:t>
                      </a:r>
                    </a:p>
                  </a:txBody>
                  <a:tcPr/>
                </a:tc>
                <a:extLst>
                  <a:ext uri="{0D108BD9-81ED-4DB2-BD59-A6C34878D82A}">
                    <a16:rowId xmlns:a16="http://schemas.microsoft.com/office/drawing/2014/main" val="1841008616"/>
                  </a:ext>
                </a:extLst>
              </a:tr>
              <a:tr h="351162">
                <a:tc>
                  <a:txBody>
                    <a:bodyPr/>
                    <a:lstStyle/>
                    <a:p>
                      <a:pPr algn="ctr"/>
                      <a:r>
                        <a:rPr lang="en-US" dirty="0"/>
                        <a:t>6</a:t>
                      </a:r>
                    </a:p>
                  </a:txBody>
                  <a:tcPr/>
                </a:tc>
                <a:tc>
                  <a:txBody>
                    <a:bodyPr/>
                    <a:lstStyle/>
                    <a:p>
                      <a:pPr algn="ctr"/>
                      <a:r>
                        <a:rPr lang="en-US" dirty="0"/>
                        <a:t>Prabhat Road/Bhandarkar Road, Pune</a:t>
                      </a:r>
                    </a:p>
                  </a:txBody>
                  <a:tcPr/>
                </a:tc>
                <a:tc>
                  <a:txBody>
                    <a:bodyPr/>
                    <a:lstStyle/>
                    <a:p>
                      <a:pPr algn="ctr"/>
                      <a:r>
                        <a:rPr lang="en-US" dirty="0"/>
                        <a:t>11</a:t>
                      </a:r>
                    </a:p>
                  </a:txBody>
                  <a:tcPr/>
                </a:tc>
                <a:tc>
                  <a:txBody>
                    <a:bodyPr/>
                    <a:lstStyle/>
                    <a:p>
                      <a:pPr algn="ctr"/>
                      <a:r>
                        <a:rPr lang="en-US" dirty="0"/>
                        <a:t>4.95%</a:t>
                      </a:r>
                    </a:p>
                  </a:txBody>
                  <a:tcPr/>
                </a:tc>
                <a:extLst>
                  <a:ext uri="{0D108BD9-81ED-4DB2-BD59-A6C34878D82A}">
                    <a16:rowId xmlns:a16="http://schemas.microsoft.com/office/drawing/2014/main" val="1690550755"/>
                  </a:ext>
                </a:extLst>
              </a:tr>
              <a:tr h="614534">
                <a:tc>
                  <a:txBody>
                    <a:bodyPr/>
                    <a:lstStyle/>
                    <a:p>
                      <a:pPr algn="ctr"/>
                      <a:r>
                        <a:rPr lang="en-US" dirty="0"/>
                        <a:t>7</a:t>
                      </a:r>
                    </a:p>
                  </a:txBody>
                  <a:tcPr/>
                </a:tc>
                <a:tc>
                  <a:txBody>
                    <a:bodyPr/>
                    <a:lstStyle/>
                    <a:p>
                      <a:pPr algn="ctr"/>
                      <a:r>
                        <a:rPr lang="en-US" dirty="0"/>
                        <a:t>Dahanukar Colony / Kothrud Bus Stand, Pune</a:t>
                      </a:r>
                    </a:p>
                  </a:txBody>
                  <a:tcPr/>
                </a:tc>
                <a:tc>
                  <a:txBody>
                    <a:bodyPr/>
                    <a:lstStyle/>
                    <a:p>
                      <a:pPr algn="ctr"/>
                      <a:r>
                        <a:rPr lang="en-US" dirty="0"/>
                        <a:t>10</a:t>
                      </a:r>
                    </a:p>
                  </a:txBody>
                  <a:tcPr/>
                </a:tc>
                <a:tc>
                  <a:txBody>
                    <a:bodyPr/>
                    <a:lstStyle/>
                    <a:p>
                      <a:pPr algn="ctr"/>
                      <a:r>
                        <a:rPr lang="en-US" dirty="0"/>
                        <a:t>4.50%</a:t>
                      </a:r>
                    </a:p>
                  </a:txBody>
                  <a:tcPr/>
                </a:tc>
                <a:extLst>
                  <a:ext uri="{0D108BD9-81ED-4DB2-BD59-A6C34878D82A}">
                    <a16:rowId xmlns:a16="http://schemas.microsoft.com/office/drawing/2014/main" val="624999576"/>
                  </a:ext>
                </a:extLst>
              </a:tr>
              <a:tr h="614534">
                <a:tc>
                  <a:txBody>
                    <a:bodyPr/>
                    <a:lstStyle/>
                    <a:p>
                      <a:pPr algn="ctr"/>
                      <a:r>
                        <a:rPr lang="en-US" dirty="0"/>
                        <a:t>8</a:t>
                      </a:r>
                    </a:p>
                  </a:txBody>
                  <a:tcPr/>
                </a:tc>
                <a:tc>
                  <a:txBody>
                    <a:bodyPr/>
                    <a:lstStyle/>
                    <a:p>
                      <a:pPr algn="ctr"/>
                      <a:r>
                        <a:rPr lang="en-US" dirty="0"/>
                        <a:t>Deenanath Mangeshkar Hospital / Patwardhan </a:t>
                      </a:r>
                      <a:r>
                        <a:rPr lang="en-US" dirty="0" err="1"/>
                        <a:t>Bag,Pune</a:t>
                      </a:r>
                      <a:endParaRPr lang="en-US" dirty="0"/>
                    </a:p>
                  </a:txBody>
                  <a:tcPr/>
                </a:tc>
                <a:tc>
                  <a:txBody>
                    <a:bodyPr/>
                    <a:lstStyle/>
                    <a:p>
                      <a:pPr algn="ctr"/>
                      <a:r>
                        <a:rPr lang="en-US" dirty="0"/>
                        <a:t>7</a:t>
                      </a:r>
                    </a:p>
                  </a:txBody>
                  <a:tcPr/>
                </a:tc>
                <a:tc>
                  <a:txBody>
                    <a:bodyPr/>
                    <a:lstStyle/>
                    <a:p>
                      <a:pPr algn="ctr"/>
                      <a:r>
                        <a:rPr lang="en-US" dirty="0"/>
                        <a:t>3.15%</a:t>
                      </a:r>
                    </a:p>
                  </a:txBody>
                  <a:tcPr/>
                </a:tc>
                <a:extLst>
                  <a:ext uri="{0D108BD9-81ED-4DB2-BD59-A6C34878D82A}">
                    <a16:rowId xmlns:a16="http://schemas.microsoft.com/office/drawing/2014/main" val="2494114895"/>
                  </a:ext>
                </a:extLst>
              </a:tr>
              <a:tr h="614534">
                <a:tc>
                  <a:txBody>
                    <a:bodyPr/>
                    <a:lstStyle/>
                    <a:p>
                      <a:pPr algn="ctr"/>
                      <a:r>
                        <a:rPr lang="en-US" dirty="0"/>
                        <a:t>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ICC/ Senapati Bapat Road, Pune</a:t>
                      </a:r>
                    </a:p>
                    <a:p>
                      <a:pPr algn="ctr"/>
                      <a:endParaRPr lang="en-US" dirty="0"/>
                    </a:p>
                  </a:txBody>
                  <a:tcPr/>
                </a:tc>
                <a:tc>
                  <a:txBody>
                    <a:bodyPr/>
                    <a:lstStyle/>
                    <a:p>
                      <a:pPr algn="ctr"/>
                      <a:r>
                        <a:rPr lang="en-US" dirty="0"/>
                        <a:t>7</a:t>
                      </a:r>
                    </a:p>
                  </a:txBody>
                  <a:tcPr/>
                </a:tc>
                <a:tc>
                  <a:txBody>
                    <a:bodyPr/>
                    <a:lstStyle/>
                    <a:p>
                      <a:pPr algn="ctr"/>
                      <a:r>
                        <a:rPr lang="en-US" dirty="0"/>
                        <a:t>3.15%</a:t>
                      </a:r>
                    </a:p>
                  </a:txBody>
                  <a:tcPr/>
                </a:tc>
                <a:extLst>
                  <a:ext uri="{0D108BD9-81ED-4DB2-BD59-A6C34878D82A}">
                    <a16:rowId xmlns:a16="http://schemas.microsoft.com/office/drawing/2014/main" val="2793768398"/>
                  </a:ext>
                </a:extLst>
              </a:tr>
              <a:tr h="614534">
                <a:tc>
                  <a:txBody>
                    <a:bodyPr/>
                    <a:lstStyle/>
                    <a:p>
                      <a:pPr algn="ctr"/>
                      <a:r>
                        <a:rPr lang="en-US" dirty="0"/>
                        <a:t>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Apte Road / JM </a:t>
                      </a:r>
                      <a:r>
                        <a:rPr lang="en-US" dirty="0" err="1"/>
                        <a:t>Road,Pune</a:t>
                      </a:r>
                      <a:endParaRPr lang="en-US" dirty="0"/>
                    </a:p>
                    <a:p>
                      <a:pPr algn="ctr"/>
                      <a:endParaRPr lang="en-US" dirty="0"/>
                    </a:p>
                  </a:txBody>
                  <a:tcPr/>
                </a:tc>
                <a:tc>
                  <a:txBody>
                    <a:bodyPr/>
                    <a:lstStyle/>
                    <a:p>
                      <a:pPr algn="ctr"/>
                      <a:r>
                        <a:rPr lang="en-US" dirty="0"/>
                        <a:t>6</a:t>
                      </a:r>
                    </a:p>
                  </a:txBody>
                  <a:tcPr/>
                </a:tc>
                <a:tc>
                  <a:txBody>
                    <a:bodyPr/>
                    <a:lstStyle/>
                    <a:p>
                      <a:pPr algn="ctr"/>
                      <a:r>
                        <a:rPr lang="en-US" dirty="0"/>
                        <a:t>2.70%</a:t>
                      </a:r>
                    </a:p>
                  </a:txBody>
                  <a:tcPr/>
                </a:tc>
                <a:extLst>
                  <a:ext uri="{0D108BD9-81ED-4DB2-BD59-A6C34878D82A}">
                    <a16:rowId xmlns:a16="http://schemas.microsoft.com/office/drawing/2014/main" val="755357373"/>
                  </a:ext>
                </a:extLst>
              </a:tr>
            </a:tbl>
          </a:graphicData>
        </a:graphic>
      </p:graphicFrame>
    </p:spTree>
    <p:extLst>
      <p:ext uri="{BB962C8B-B14F-4D97-AF65-F5344CB8AC3E}">
        <p14:creationId xmlns:p14="http://schemas.microsoft.com/office/powerpoint/2010/main" val="3816864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05C96A-28B9-B6E1-F6F5-90040E204F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816" y="1003655"/>
            <a:ext cx="11896627" cy="5518584"/>
          </a:xfrm>
        </p:spPr>
      </p:pic>
      <p:sp>
        <p:nvSpPr>
          <p:cNvPr id="6" name="TextBox 5">
            <a:extLst>
              <a:ext uri="{FF2B5EF4-FFF2-40B4-BE49-F238E27FC236}">
                <a16:creationId xmlns:a16="http://schemas.microsoft.com/office/drawing/2014/main" id="{D69C0AA9-606F-78E7-1C91-B0B8E7206A9F}"/>
              </a:ext>
            </a:extLst>
          </p:cNvPr>
          <p:cNvSpPr txBox="1"/>
          <p:nvPr/>
        </p:nvSpPr>
        <p:spPr>
          <a:xfrm>
            <a:off x="6096000" y="2377666"/>
            <a:ext cx="2271859" cy="830997"/>
          </a:xfrm>
          <a:prstGeom prst="rect">
            <a:avLst/>
          </a:prstGeom>
          <a:noFill/>
        </p:spPr>
        <p:txBody>
          <a:bodyPr wrap="square" rtlCol="0">
            <a:spAutoFit/>
          </a:bodyPr>
          <a:lstStyle/>
          <a:p>
            <a:r>
              <a:rPr lang="en-US" sz="2400" b="1" dirty="0"/>
              <a:t>Shivajinagar</a:t>
            </a:r>
          </a:p>
          <a:p>
            <a:r>
              <a:rPr lang="en-US" sz="2400" b="1" dirty="0"/>
              <a:t>10.36%</a:t>
            </a:r>
          </a:p>
        </p:txBody>
      </p:sp>
      <p:sp>
        <p:nvSpPr>
          <p:cNvPr id="7" name="TextBox 6">
            <a:extLst>
              <a:ext uri="{FF2B5EF4-FFF2-40B4-BE49-F238E27FC236}">
                <a16:creationId xmlns:a16="http://schemas.microsoft.com/office/drawing/2014/main" id="{1E7A22A8-65C9-E153-ED8C-E1F0A14BFE69}"/>
              </a:ext>
            </a:extLst>
          </p:cNvPr>
          <p:cNvSpPr txBox="1"/>
          <p:nvPr/>
        </p:nvSpPr>
        <p:spPr>
          <a:xfrm>
            <a:off x="4791959" y="3509295"/>
            <a:ext cx="1373171" cy="830997"/>
          </a:xfrm>
          <a:prstGeom prst="rect">
            <a:avLst/>
          </a:prstGeom>
          <a:noFill/>
        </p:spPr>
        <p:txBody>
          <a:bodyPr wrap="square" rtlCol="0">
            <a:spAutoFit/>
          </a:bodyPr>
          <a:lstStyle/>
          <a:p>
            <a:r>
              <a:rPr lang="en-US" sz="2400" b="1" dirty="0"/>
              <a:t>Deccan</a:t>
            </a:r>
          </a:p>
          <a:p>
            <a:r>
              <a:rPr lang="en-US" sz="2400" b="1" dirty="0"/>
              <a:t>9.46%</a:t>
            </a:r>
          </a:p>
        </p:txBody>
      </p:sp>
      <p:sp>
        <p:nvSpPr>
          <p:cNvPr id="8" name="TextBox 7">
            <a:extLst>
              <a:ext uri="{FF2B5EF4-FFF2-40B4-BE49-F238E27FC236}">
                <a16:creationId xmlns:a16="http://schemas.microsoft.com/office/drawing/2014/main" id="{6947418A-1A17-F0B4-85D0-11B388C54442}"/>
              </a:ext>
            </a:extLst>
          </p:cNvPr>
          <p:cNvSpPr txBox="1"/>
          <p:nvPr/>
        </p:nvSpPr>
        <p:spPr>
          <a:xfrm>
            <a:off x="2045617" y="3603003"/>
            <a:ext cx="1989056" cy="830997"/>
          </a:xfrm>
          <a:prstGeom prst="rect">
            <a:avLst/>
          </a:prstGeom>
          <a:noFill/>
        </p:spPr>
        <p:txBody>
          <a:bodyPr wrap="square" rtlCol="0">
            <a:spAutoFit/>
          </a:bodyPr>
          <a:lstStyle/>
          <a:p>
            <a:r>
              <a:rPr lang="en-US" sz="1600" b="1" dirty="0"/>
              <a:t>MIT College/Anand Nagar</a:t>
            </a:r>
          </a:p>
          <a:p>
            <a:r>
              <a:rPr lang="en-US" sz="1600" b="1" dirty="0"/>
              <a:t>9.01%</a:t>
            </a:r>
          </a:p>
        </p:txBody>
      </p:sp>
      <p:sp>
        <p:nvSpPr>
          <p:cNvPr id="9" name="TextBox 8">
            <a:extLst>
              <a:ext uri="{FF2B5EF4-FFF2-40B4-BE49-F238E27FC236}">
                <a16:creationId xmlns:a16="http://schemas.microsoft.com/office/drawing/2014/main" id="{41CFF286-2103-996F-5714-E434FB0E7A09}"/>
              </a:ext>
            </a:extLst>
          </p:cNvPr>
          <p:cNvSpPr txBox="1"/>
          <p:nvPr/>
        </p:nvSpPr>
        <p:spPr>
          <a:xfrm>
            <a:off x="4791959" y="1610144"/>
            <a:ext cx="1649692" cy="646331"/>
          </a:xfrm>
          <a:prstGeom prst="rect">
            <a:avLst/>
          </a:prstGeom>
          <a:noFill/>
        </p:spPr>
        <p:txBody>
          <a:bodyPr wrap="square" rtlCol="0">
            <a:spAutoFit/>
          </a:bodyPr>
          <a:lstStyle/>
          <a:p>
            <a:r>
              <a:rPr lang="en-US" b="1" dirty="0"/>
              <a:t>Model Colony</a:t>
            </a:r>
          </a:p>
          <a:p>
            <a:r>
              <a:rPr lang="en-US" b="1" dirty="0"/>
              <a:t>5.41%</a:t>
            </a:r>
          </a:p>
        </p:txBody>
      </p:sp>
      <p:sp>
        <p:nvSpPr>
          <p:cNvPr id="10" name="TextBox 9">
            <a:extLst>
              <a:ext uri="{FF2B5EF4-FFF2-40B4-BE49-F238E27FC236}">
                <a16:creationId xmlns:a16="http://schemas.microsoft.com/office/drawing/2014/main" id="{24A21D43-7249-B1BC-2FE0-2A1ED1436954}"/>
              </a:ext>
            </a:extLst>
          </p:cNvPr>
          <p:cNvSpPr txBox="1"/>
          <p:nvPr/>
        </p:nvSpPr>
        <p:spPr>
          <a:xfrm>
            <a:off x="2465112" y="4693289"/>
            <a:ext cx="1414020" cy="954107"/>
          </a:xfrm>
          <a:prstGeom prst="rect">
            <a:avLst/>
          </a:prstGeom>
          <a:noFill/>
        </p:spPr>
        <p:txBody>
          <a:bodyPr wrap="square" rtlCol="0">
            <a:spAutoFit/>
          </a:bodyPr>
          <a:lstStyle/>
          <a:p>
            <a:r>
              <a:rPr lang="en-US" sz="1400" b="1" dirty="0"/>
              <a:t>Mayur Colony/Ideal Colony</a:t>
            </a:r>
          </a:p>
          <a:p>
            <a:r>
              <a:rPr lang="en-US" sz="1400" b="1" dirty="0"/>
              <a:t>5.86%</a:t>
            </a:r>
          </a:p>
        </p:txBody>
      </p:sp>
    </p:spTree>
    <p:extLst>
      <p:ext uri="{BB962C8B-B14F-4D97-AF65-F5344CB8AC3E}">
        <p14:creationId xmlns:p14="http://schemas.microsoft.com/office/powerpoint/2010/main" val="3294713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5F5DDD7-3E64-1A23-7BD0-18E5768EB8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8524" y="147537"/>
            <a:ext cx="10754952" cy="6355535"/>
          </a:xfrm>
        </p:spPr>
      </p:pic>
      <p:sp>
        <p:nvSpPr>
          <p:cNvPr id="10" name="TextBox 9">
            <a:extLst>
              <a:ext uri="{FF2B5EF4-FFF2-40B4-BE49-F238E27FC236}">
                <a16:creationId xmlns:a16="http://schemas.microsoft.com/office/drawing/2014/main" id="{294EC28F-7803-FD40-3BE2-4F6E73E99542}"/>
              </a:ext>
            </a:extLst>
          </p:cNvPr>
          <p:cNvSpPr txBox="1"/>
          <p:nvPr/>
        </p:nvSpPr>
        <p:spPr>
          <a:xfrm>
            <a:off x="5470689" y="2782669"/>
            <a:ext cx="1373171" cy="646331"/>
          </a:xfrm>
          <a:prstGeom prst="rect">
            <a:avLst/>
          </a:prstGeom>
          <a:noFill/>
        </p:spPr>
        <p:txBody>
          <a:bodyPr wrap="square" rtlCol="0">
            <a:spAutoFit/>
          </a:bodyPr>
          <a:lstStyle/>
          <a:p>
            <a:r>
              <a:rPr lang="en-US" sz="1200" b="1" dirty="0"/>
              <a:t>Prabhat Road/Bhandarkar Road  4.95%</a:t>
            </a:r>
          </a:p>
        </p:txBody>
      </p:sp>
      <p:sp>
        <p:nvSpPr>
          <p:cNvPr id="12" name="TextBox 11">
            <a:extLst>
              <a:ext uri="{FF2B5EF4-FFF2-40B4-BE49-F238E27FC236}">
                <a16:creationId xmlns:a16="http://schemas.microsoft.com/office/drawing/2014/main" id="{F9FECC66-7048-E859-22E6-EE970B224743}"/>
              </a:ext>
            </a:extLst>
          </p:cNvPr>
          <p:cNvSpPr txBox="1"/>
          <p:nvPr/>
        </p:nvSpPr>
        <p:spPr>
          <a:xfrm flipH="1">
            <a:off x="1938115" y="5218524"/>
            <a:ext cx="2341653" cy="923330"/>
          </a:xfrm>
          <a:prstGeom prst="rect">
            <a:avLst/>
          </a:prstGeom>
          <a:noFill/>
        </p:spPr>
        <p:txBody>
          <a:bodyPr wrap="square" rtlCol="0">
            <a:spAutoFit/>
          </a:bodyPr>
          <a:lstStyle/>
          <a:p>
            <a:r>
              <a:rPr lang="en-US" b="1" dirty="0"/>
              <a:t>Dahanukar Colony / Kothrud Bus Stand</a:t>
            </a:r>
          </a:p>
          <a:p>
            <a:r>
              <a:rPr lang="en-US" b="1" dirty="0"/>
              <a:t>               4.50%</a:t>
            </a:r>
          </a:p>
        </p:txBody>
      </p:sp>
      <p:sp>
        <p:nvSpPr>
          <p:cNvPr id="13" name="TextBox 12">
            <a:extLst>
              <a:ext uri="{FF2B5EF4-FFF2-40B4-BE49-F238E27FC236}">
                <a16:creationId xmlns:a16="http://schemas.microsoft.com/office/drawing/2014/main" id="{9B46755C-D848-3E20-32BC-1BA18CB84E2F}"/>
              </a:ext>
            </a:extLst>
          </p:cNvPr>
          <p:cNvSpPr txBox="1"/>
          <p:nvPr/>
        </p:nvSpPr>
        <p:spPr>
          <a:xfrm>
            <a:off x="4996733" y="4895359"/>
            <a:ext cx="2855796" cy="923330"/>
          </a:xfrm>
          <a:prstGeom prst="rect">
            <a:avLst/>
          </a:prstGeom>
          <a:noFill/>
        </p:spPr>
        <p:txBody>
          <a:bodyPr wrap="square" rtlCol="0">
            <a:spAutoFit/>
          </a:bodyPr>
          <a:lstStyle/>
          <a:p>
            <a:r>
              <a:rPr lang="en-US" b="1" dirty="0"/>
              <a:t>Deenanath Mangeshkar Hospital / Patwardhan Bag</a:t>
            </a:r>
          </a:p>
          <a:p>
            <a:r>
              <a:rPr lang="en-US" b="1" dirty="0"/>
              <a:t>          3.15%</a:t>
            </a:r>
          </a:p>
        </p:txBody>
      </p:sp>
      <p:sp>
        <p:nvSpPr>
          <p:cNvPr id="14" name="TextBox 13">
            <a:extLst>
              <a:ext uri="{FF2B5EF4-FFF2-40B4-BE49-F238E27FC236}">
                <a16:creationId xmlns:a16="http://schemas.microsoft.com/office/drawing/2014/main" id="{0C49E49F-10C7-79D6-2076-39ED01DF7E78}"/>
              </a:ext>
            </a:extLst>
          </p:cNvPr>
          <p:cNvSpPr txBox="1"/>
          <p:nvPr/>
        </p:nvSpPr>
        <p:spPr>
          <a:xfrm>
            <a:off x="4647415" y="818772"/>
            <a:ext cx="1904214" cy="923330"/>
          </a:xfrm>
          <a:prstGeom prst="rect">
            <a:avLst/>
          </a:prstGeom>
          <a:noFill/>
        </p:spPr>
        <p:txBody>
          <a:bodyPr wrap="square" rtlCol="0">
            <a:spAutoFit/>
          </a:bodyPr>
          <a:lstStyle/>
          <a:p>
            <a:r>
              <a:rPr lang="en-US" b="1" dirty="0"/>
              <a:t>ICC/ Senapati Bapat Road</a:t>
            </a:r>
          </a:p>
          <a:p>
            <a:r>
              <a:rPr lang="en-US" b="1" dirty="0"/>
              <a:t>3.15%</a:t>
            </a:r>
          </a:p>
        </p:txBody>
      </p:sp>
      <p:sp>
        <p:nvSpPr>
          <p:cNvPr id="15" name="TextBox 14">
            <a:extLst>
              <a:ext uri="{FF2B5EF4-FFF2-40B4-BE49-F238E27FC236}">
                <a16:creationId xmlns:a16="http://schemas.microsoft.com/office/drawing/2014/main" id="{C51A202C-7CC0-9C37-62A8-52DEED98C068}"/>
              </a:ext>
            </a:extLst>
          </p:cNvPr>
          <p:cNvSpPr txBox="1"/>
          <p:nvPr/>
        </p:nvSpPr>
        <p:spPr>
          <a:xfrm>
            <a:off x="6721312" y="1998618"/>
            <a:ext cx="1791092" cy="830997"/>
          </a:xfrm>
          <a:prstGeom prst="rect">
            <a:avLst/>
          </a:prstGeom>
          <a:noFill/>
        </p:spPr>
        <p:txBody>
          <a:bodyPr wrap="square" rtlCol="0">
            <a:spAutoFit/>
          </a:bodyPr>
          <a:lstStyle/>
          <a:p>
            <a:r>
              <a:rPr lang="en-US" sz="1600" b="1" dirty="0"/>
              <a:t>Apte Road / JM Road  2.70%</a:t>
            </a:r>
          </a:p>
          <a:p>
            <a:endParaRPr lang="en-US" sz="1600" b="1" dirty="0"/>
          </a:p>
        </p:txBody>
      </p:sp>
    </p:spTree>
    <p:extLst>
      <p:ext uri="{BB962C8B-B14F-4D97-AF65-F5344CB8AC3E}">
        <p14:creationId xmlns:p14="http://schemas.microsoft.com/office/powerpoint/2010/main" val="2759177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ED07B-AE56-8C07-8CC6-930216C491D7}"/>
              </a:ext>
            </a:extLst>
          </p:cNvPr>
          <p:cNvSpPr>
            <a:spLocks noGrp="1"/>
          </p:cNvSpPr>
          <p:nvPr>
            <p:ph type="title"/>
          </p:nvPr>
        </p:nvSpPr>
        <p:spPr>
          <a:xfrm>
            <a:off x="301657" y="226242"/>
            <a:ext cx="8267307" cy="1168925"/>
          </a:xfrm>
        </p:spPr>
        <p:txBody>
          <a:bodyPr>
            <a:normAutofit/>
          </a:bodyPr>
          <a:lstStyle/>
          <a:p>
            <a:r>
              <a:rPr lang="en-US" b="1" dirty="0"/>
              <a:t>Shopping Generator Areas</a:t>
            </a:r>
            <a:br>
              <a:rPr lang="en-US" b="1" dirty="0"/>
            </a:br>
            <a:r>
              <a:rPr lang="en-US" sz="2000" b="1" dirty="0">
                <a:latin typeface="+mn-lt"/>
              </a:rPr>
              <a:t>based on 118 customers</a:t>
            </a:r>
          </a:p>
        </p:txBody>
      </p:sp>
      <p:graphicFrame>
        <p:nvGraphicFramePr>
          <p:cNvPr id="4" name="Content Placeholder 3">
            <a:extLst>
              <a:ext uri="{FF2B5EF4-FFF2-40B4-BE49-F238E27FC236}">
                <a16:creationId xmlns:a16="http://schemas.microsoft.com/office/drawing/2014/main" id="{C63F87E8-E5AE-1C83-E11A-C3F348027FA4}"/>
              </a:ext>
            </a:extLst>
          </p:cNvPr>
          <p:cNvGraphicFramePr>
            <a:graphicFrameLocks noGrp="1"/>
          </p:cNvGraphicFramePr>
          <p:nvPr>
            <p:ph idx="1"/>
            <p:extLst>
              <p:ext uri="{D42A27DB-BD31-4B8C-83A1-F6EECF244321}">
                <p14:modId xmlns:p14="http://schemas.microsoft.com/office/powerpoint/2010/main" val="4050972029"/>
              </p:ext>
            </p:extLst>
          </p:nvPr>
        </p:nvGraphicFramePr>
        <p:xfrm>
          <a:off x="471340" y="1491640"/>
          <a:ext cx="9539139" cy="4326560"/>
        </p:xfrm>
        <a:graphic>
          <a:graphicData uri="http://schemas.openxmlformats.org/drawingml/2006/table">
            <a:tbl>
              <a:tblPr firstRow="1" bandRow="1">
                <a:tableStyleId>{93296810-A885-4BE3-A3E7-6D5BEEA58F35}</a:tableStyleId>
              </a:tblPr>
              <a:tblGrid>
                <a:gridCol w="966509">
                  <a:extLst>
                    <a:ext uri="{9D8B030D-6E8A-4147-A177-3AD203B41FA5}">
                      <a16:colId xmlns:a16="http://schemas.microsoft.com/office/drawing/2014/main" val="2861513310"/>
                    </a:ext>
                  </a:extLst>
                </a:gridCol>
                <a:gridCol w="3655618">
                  <a:extLst>
                    <a:ext uri="{9D8B030D-6E8A-4147-A177-3AD203B41FA5}">
                      <a16:colId xmlns:a16="http://schemas.microsoft.com/office/drawing/2014/main" val="2219841396"/>
                    </a:ext>
                  </a:extLst>
                </a:gridCol>
                <a:gridCol w="2458506">
                  <a:extLst>
                    <a:ext uri="{9D8B030D-6E8A-4147-A177-3AD203B41FA5}">
                      <a16:colId xmlns:a16="http://schemas.microsoft.com/office/drawing/2014/main" val="564143432"/>
                    </a:ext>
                  </a:extLst>
                </a:gridCol>
                <a:gridCol w="2458506">
                  <a:extLst>
                    <a:ext uri="{9D8B030D-6E8A-4147-A177-3AD203B41FA5}">
                      <a16:colId xmlns:a16="http://schemas.microsoft.com/office/drawing/2014/main" val="1326720110"/>
                    </a:ext>
                  </a:extLst>
                </a:gridCol>
              </a:tblGrid>
              <a:tr h="358103">
                <a:tc>
                  <a:txBody>
                    <a:bodyPr/>
                    <a:lstStyle/>
                    <a:p>
                      <a:pPr algn="ctr"/>
                      <a:endParaRPr lang="en-US" b="0" dirty="0"/>
                    </a:p>
                  </a:txBody>
                  <a:tcPr/>
                </a:tc>
                <a:tc>
                  <a:txBody>
                    <a:bodyPr/>
                    <a:lstStyle/>
                    <a:p>
                      <a:pPr algn="ctr"/>
                      <a:r>
                        <a:rPr lang="en-US" b="0" dirty="0"/>
                        <a:t>Location</a:t>
                      </a:r>
                    </a:p>
                  </a:txBody>
                  <a:tcPr/>
                </a:tc>
                <a:tc>
                  <a:txBody>
                    <a:bodyPr/>
                    <a:lstStyle/>
                    <a:p>
                      <a:pPr algn="ctr"/>
                      <a:r>
                        <a:rPr lang="en-US" b="0" dirty="0"/>
                        <a:t>Count</a:t>
                      </a:r>
                    </a:p>
                  </a:txBody>
                  <a:tcPr/>
                </a:tc>
                <a:tc>
                  <a:txBody>
                    <a:bodyPr/>
                    <a:lstStyle/>
                    <a:p>
                      <a:pPr algn="ctr"/>
                      <a:r>
                        <a:rPr lang="en-US" b="0" dirty="0"/>
                        <a:t>Percentage</a:t>
                      </a:r>
                    </a:p>
                  </a:txBody>
                  <a:tcPr/>
                </a:tc>
                <a:extLst>
                  <a:ext uri="{0D108BD9-81ED-4DB2-BD59-A6C34878D82A}">
                    <a16:rowId xmlns:a16="http://schemas.microsoft.com/office/drawing/2014/main" val="3229980847"/>
                  </a:ext>
                </a:extLst>
              </a:tr>
              <a:tr h="411329">
                <a:tc>
                  <a:txBody>
                    <a:bodyPr/>
                    <a:lstStyle/>
                    <a:p>
                      <a:pPr algn="ctr"/>
                      <a:r>
                        <a:rPr lang="en-US" sz="1600" b="0"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u="none" strike="noStrike" dirty="0">
                          <a:effectLst/>
                        </a:rPr>
                        <a:t>FC Road, Pune</a:t>
                      </a:r>
                      <a:endParaRPr lang="en-US" sz="1600" b="0" u="none" strike="noStrike" dirty="0">
                        <a:solidFill>
                          <a:srgbClr val="000000"/>
                        </a:solidFill>
                        <a:effectLst/>
                      </a:endParaRPr>
                    </a:p>
                  </a:txBody>
                  <a:tcPr/>
                </a:tc>
                <a:tc>
                  <a:txBody>
                    <a:bodyPr/>
                    <a:lstStyle/>
                    <a:p>
                      <a:pPr algn="ctr"/>
                      <a:r>
                        <a:rPr lang="en-US" sz="1600" b="0" dirty="0"/>
                        <a:t>82</a:t>
                      </a:r>
                    </a:p>
                  </a:txBody>
                  <a:tcPr/>
                </a:tc>
                <a:tc>
                  <a:txBody>
                    <a:bodyPr/>
                    <a:lstStyle/>
                    <a:p>
                      <a:pPr algn="ctr"/>
                      <a:r>
                        <a:rPr lang="en-US" sz="1600" b="0" dirty="0"/>
                        <a:t>69.49%</a:t>
                      </a:r>
                    </a:p>
                  </a:txBody>
                  <a:tcPr/>
                </a:tc>
                <a:extLst>
                  <a:ext uri="{0D108BD9-81ED-4DB2-BD59-A6C34878D82A}">
                    <a16:rowId xmlns:a16="http://schemas.microsoft.com/office/drawing/2014/main" val="1131518651"/>
                  </a:ext>
                </a:extLst>
              </a:tr>
              <a:tr h="253582">
                <a:tc>
                  <a:txBody>
                    <a:bodyPr/>
                    <a:lstStyle/>
                    <a:p>
                      <a:pPr algn="ctr"/>
                      <a:r>
                        <a:rPr lang="en-US" sz="1600" b="0"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u="none" strike="noStrike" dirty="0">
                          <a:effectLst/>
                        </a:rPr>
                        <a:t>Pavillion Mall, Pune</a:t>
                      </a:r>
                      <a:endParaRPr lang="en-US" sz="1600" b="0" i="0" u="none" strike="noStrike" dirty="0">
                        <a:solidFill>
                          <a:srgbClr val="000000"/>
                        </a:solidFill>
                        <a:effectLst/>
                        <a:latin typeface="Calibri" panose="020F0502020204030204" pitchFamily="34" charset="0"/>
                      </a:endParaRPr>
                    </a:p>
                  </a:txBody>
                  <a:tcPr/>
                </a:tc>
                <a:tc>
                  <a:txBody>
                    <a:bodyPr/>
                    <a:lstStyle/>
                    <a:p>
                      <a:pPr algn="ctr"/>
                      <a:r>
                        <a:rPr lang="en-US" sz="1600" b="0" dirty="0"/>
                        <a:t>12</a:t>
                      </a:r>
                    </a:p>
                  </a:txBody>
                  <a:tcPr/>
                </a:tc>
                <a:tc>
                  <a:txBody>
                    <a:bodyPr/>
                    <a:lstStyle/>
                    <a:p>
                      <a:pPr algn="ctr"/>
                      <a:r>
                        <a:rPr lang="en-US" sz="1600" b="0" dirty="0"/>
                        <a:t>10.17%</a:t>
                      </a:r>
                    </a:p>
                  </a:txBody>
                  <a:tcPr/>
                </a:tc>
                <a:extLst>
                  <a:ext uri="{0D108BD9-81ED-4DB2-BD59-A6C34878D82A}">
                    <a16:rowId xmlns:a16="http://schemas.microsoft.com/office/drawing/2014/main" val="909804021"/>
                  </a:ext>
                </a:extLst>
              </a:tr>
              <a:tr h="478556">
                <a:tc>
                  <a:txBody>
                    <a:bodyPr/>
                    <a:lstStyle/>
                    <a:p>
                      <a:pPr algn="ctr"/>
                      <a:r>
                        <a:rPr lang="en-US" sz="1600" b="0"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u="none" strike="noStrike" dirty="0">
                          <a:effectLst/>
                        </a:rPr>
                        <a:t>JM Road, Pune</a:t>
                      </a:r>
                      <a:endParaRPr lang="en-US" sz="1600" b="0" i="0" u="none" strike="noStrike" dirty="0">
                        <a:solidFill>
                          <a:srgbClr val="000000"/>
                        </a:solidFill>
                        <a:effectLst/>
                        <a:latin typeface="Calibri" panose="020F0502020204030204" pitchFamily="34" charset="0"/>
                      </a:endParaRPr>
                    </a:p>
                  </a:txBody>
                  <a:tcPr/>
                </a:tc>
                <a:tc>
                  <a:txBody>
                    <a:bodyPr/>
                    <a:lstStyle/>
                    <a:p>
                      <a:pPr algn="ctr"/>
                      <a:r>
                        <a:rPr lang="en-US" sz="1600" b="0" dirty="0"/>
                        <a:t>10</a:t>
                      </a:r>
                    </a:p>
                  </a:txBody>
                  <a:tcPr/>
                </a:tc>
                <a:tc>
                  <a:txBody>
                    <a:bodyPr/>
                    <a:lstStyle/>
                    <a:p>
                      <a:pPr algn="ctr"/>
                      <a:r>
                        <a:rPr lang="en-US" sz="1600" b="0" dirty="0"/>
                        <a:t>8.47%</a:t>
                      </a:r>
                    </a:p>
                  </a:txBody>
                  <a:tcPr/>
                </a:tc>
                <a:extLst>
                  <a:ext uri="{0D108BD9-81ED-4DB2-BD59-A6C34878D82A}">
                    <a16:rowId xmlns:a16="http://schemas.microsoft.com/office/drawing/2014/main" val="1281472450"/>
                  </a:ext>
                </a:extLst>
              </a:tr>
              <a:tr h="426068">
                <a:tc>
                  <a:txBody>
                    <a:bodyPr/>
                    <a:lstStyle/>
                    <a:p>
                      <a:pPr algn="ctr"/>
                      <a:r>
                        <a:rPr lang="en-US" sz="1600" b="0"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u="none" strike="noStrike" dirty="0">
                          <a:effectLst/>
                        </a:rPr>
                        <a:t>Deccan, Pune</a:t>
                      </a:r>
                      <a:endParaRPr lang="en-US" sz="1600" b="0" i="0" u="none" strike="noStrike" dirty="0">
                        <a:solidFill>
                          <a:srgbClr val="000000"/>
                        </a:solidFill>
                        <a:effectLst/>
                        <a:latin typeface="Calibri" panose="020F0502020204030204" pitchFamily="34" charset="0"/>
                      </a:endParaRPr>
                    </a:p>
                  </a:txBody>
                  <a:tcPr/>
                </a:tc>
                <a:tc>
                  <a:txBody>
                    <a:bodyPr/>
                    <a:lstStyle/>
                    <a:p>
                      <a:pPr algn="ctr"/>
                      <a:r>
                        <a:rPr lang="en-US" sz="1600" b="0" dirty="0"/>
                        <a:t>4</a:t>
                      </a:r>
                    </a:p>
                  </a:txBody>
                  <a:tcPr/>
                </a:tc>
                <a:tc>
                  <a:txBody>
                    <a:bodyPr/>
                    <a:lstStyle/>
                    <a:p>
                      <a:pPr algn="ctr"/>
                      <a:r>
                        <a:rPr lang="en-US" sz="1600" b="0" dirty="0"/>
                        <a:t>3.39%</a:t>
                      </a:r>
                    </a:p>
                  </a:txBody>
                  <a:tcPr/>
                </a:tc>
                <a:extLst>
                  <a:ext uri="{0D108BD9-81ED-4DB2-BD59-A6C34878D82A}">
                    <a16:rowId xmlns:a16="http://schemas.microsoft.com/office/drawing/2014/main" val="4199556869"/>
                  </a:ext>
                </a:extLst>
              </a:tr>
              <a:tr h="480767">
                <a:tc>
                  <a:txBody>
                    <a:bodyPr/>
                    <a:lstStyle/>
                    <a:p>
                      <a:pPr algn="ctr"/>
                      <a:r>
                        <a:rPr lang="en-US" b="0" dirty="0"/>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u="none" strike="noStrike" dirty="0">
                          <a:effectLst/>
                        </a:rPr>
                        <a:t>Shivajinagar, Pune</a:t>
                      </a:r>
                      <a:endParaRPr lang="en-US" sz="1800" b="0" i="0" u="none" strike="noStrike" dirty="0">
                        <a:solidFill>
                          <a:srgbClr val="000000"/>
                        </a:solidFill>
                        <a:effectLst/>
                        <a:latin typeface="Calibri" panose="020F0502020204030204" pitchFamily="34" charset="0"/>
                      </a:endParaRPr>
                    </a:p>
                  </a:txBody>
                  <a:tcPr/>
                </a:tc>
                <a:tc>
                  <a:txBody>
                    <a:bodyPr/>
                    <a:lstStyle/>
                    <a:p>
                      <a:pPr algn="ctr"/>
                      <a:r>
                        <a:rPr lang="en-US" b="0" dirty="0"/>
                        <a:t>3</a:t>
                      </a:r>
                    </a:p>
                  </a:txBody>
                  <a:tcPr/>
                </a:tc>
                <a:tc>
                  <a:txBody>
                    <a:bodyPr/>
                    <a:lstStyle/>
                    <a:p>
                      <a:pPr algn="ctr"/>
                      <a:r>
                        <a:rPr lang="en-US" b="0" dirty="0"/>
                        <a:t>2.54%</a:t>
                      </a:r>
                    </a:p>
                  </a:txBody>
                  <a:tcPr/>
                </a:tc>
                <a:extLst>
                  <a:ext uri="{0D108BD9-81ED-4DB2-BD59-A6C34878D82A}">
                    <a16:rowId xmlns:a16="http://schemas.microsoft.com/office/drawing/2014/main" val="176506381"/>
                  </a:ext>
                </a:extLst>
              </a:tr>
              <a:tr h="358103">
                <a:tc>
                  <a:txBody>
                    <a:bodyPr/>
                    <a:lstStyle/>
                    <a:p>
                      <a:pPr algn="ctr"/>
                      <a:r>
                        <a:rPr lang="en-US" b="0" dirty="0"/>
                        <a:t>6</a:t>
                      </a:r>
                    </a:p>
                  </a:txBody>
                  <a:tcPr/>
                </a:tc>
                <a:tc>
                  <a:txBody>
                    <a:bodyPr/>
                    <a:lstStyle/>
                    <a:p>
                      <a:pPr algn="ctr"/>
                      <a:r>
                        <a:rPr lang="en-US" b="0" dirty="0"/>
                        <a:t>Kothrud, Pune</a:t>
                      </a:r>
                    </a:p>
                  </a:txBody>
                  <a:tcPr/>
                </a:tc>
                <a:tc>
                  <a:txBody>
                    <a:bodyPr/>
                    <a:lstStyle/>
                    <a:p>
                      <a:pPr algn="ctr"/>
                      <a:r>
                        <a:rPr lang="en-US" b="0" dirty="0"/>
                        <a:t>2</a:t>
                      </a:r>
                    </a:p>
                  </a:txBody>
                  <a:tcPr/>
                </a:tc>
                <a:tc>
                  <a:txBody>
                    <a:bodyPr/>
                    <a:lstStyle/>
                    <a:p>
                      <a:pPr algn="ctr"/>
                      <a:r>
                        <a:rPr lang="en-US" b="0" dirty="0"/>
                        <a:t>1.69%</a:t>
                      </a:r>
                    </a:p>
                  </a:txBody>
                  <a:tcPr/>
                </a:tc>
                <a:extLst>
                  <a:ext uri="{0D108BD9-81ED-4DB2-BD59-A6C34878D82A}">
                    <a16:rowId xmlns:a16="http://schemas.microsoft.com/office/drawing/2014/main" val="1065520775"/>
                  </a:ext>
                </a:extLst>
              </a:tr>
              <a:tr h="358103">
                <a:tc>
                  <a:txBody>
                    <a:bodyPr/>
                    <a:lstStyle/>
                    <a:p>
                      <a:pPr algn="ctr"/>
                      <a:r>
                        <a:rPr lang="en-US" b="0" dirty="0"/>
                        <a:t>7</a:t>
                      </a:r>
                    </a:p>
                  </a:txBody>
                  <a:tcPr/>
                </a:tc>
                <a:tc>
                  <a:txBody>
                    <a:bodyPr/>
                    <a:lstStyle/>
                    <a:p>
                      <a:pPr algn="ctr"/>
                      <a:r>
                        <a:rPr lang="en-US" b="0" dirty="0"/>
                        <a:t>Prabhat Road, Pune</a:t>
                      </a:r>
                    </a:p>
                  </a:txBody>
                  <a:tcPr/>
                </a:tc>
                <a:tc>
                  <a:txBody>
                    <a:bodyPr/>
                    <a:lstStyle/>
                    <a:p>
                      <a:pPr algn="ctr"/>
                      <a:r>
                        <a:rPr lang="en-US" b="0" dirty="0"/>
                        <a:t>1</a:t>
                      </a:r>
                    </a:p>
                  </a:txBody>
                  <a:tcPr/>
                </a:tc>
                <a:tc>
                  <a:txBody>
                    <a:bodyPr/>
                    <a:lstStyle/>
                    <a:p>
                      <a:pPr algn="ctr"/>
                      <a:r>
                        <a:rPr lang="en-US" b="0" dirty="0"/>
                        <a:t>0.85%</a:t>
                      </a:r>
                    </a:p>
                  </a:txBody>
                  <a:tcPr/>
                </a:tc>
                <a:extLst>
                  <a:ext uri="{0D108BD9-81ED-4DB2-BD59-A6C34878D82A}">
                    <a16:rowId xmlns:a16="http://schemas.microsoft.com/office/drawing/2014/main" val="2575986056"/>
                  </a:ext>
                </a:extLst>
              </a:tr>
              <a:tr h="358103">
                <a:tc>
                  <a:txBody>
                    <a:bodyPr/>
                    <a:lstStyle/>
                    <a:p>
                      <a:pPr algn="ctr"/>
                      <a:r>
                        <a:rPr lang="en-US" b="0" dirty="0"/>
                        <a:t>8</a:t>
                      </a:r>
                    </a:p>
                  </a:txBody>
                  <a:tcPr/>
                </a:tc>
                <a:tc>
                  <a:txBody>
                    <a:bodyPr/>
                    <a:lstStyle/>
                    <a:p>
                      <a:pPr algn="ctr"/>
                      <a:r>
                        <a:rPr lang="en-US" b="0" dirty="0"/>
                        <a:t>Lakshmi road, Pune</a:t>
                      </a:r>
                    </a:p>
                  </a:txBody>
                  <a:tcPr/>
                </a:tc>
                <a:tc>
                  <a:txBody>
                    <a:bodyPr/>
                    <a:lstStyle/>
                    <a:p>
                      <a:pPr algn="ctr"/>
                      <a:r>
                        <a:rPr lang="en-US" b="0" dirty="0"/>
                        <a:t>1</a:t>
                      </a:r>
                    </a:p>
                  </a:txBody>
                  <a:tcPr/>
                </a:tc>
                <a:tc>
                  <a:txBody>
                    <a:bodyPr/>
                    <a:lstStyle/>
                    <a:p>
                      <a:pPr algn="ctr"/>
                      <a:r>
                        <a:rPr lang="en-US" b="0" dirty="0"/>
                        <a:t>0.85%</a:t>
                      </a:r>
                    </a:p>
                  </a:txBody>
                  <a:tcPr/>
                </a:tc>
                <a:extLst>
                  <a:ext uri="{0D108BD9-81ED-4DB2-BD59-A6C34878D82A}">
                    <a16:rowId xmlns:a16="http://schemas.microsoft.com/office/drawing/2014/main" val="2764807663"/>
                  </a:ext>
                </a:extLst>
              </a:tr>
              <a:tr h="358103">
                <a:tc>
                  <a:txBody>
                    <a:bodyPr/>
                    <a:lstStyle/>
                    <a:p>
                      <a:pPr algn="ctr"/>
                      <a:r>
                        <a:rPr lang="en-US" b="0" dirty="0"/>
                        <a:t>9</a:t>
                      </a:r>
                    </a:p>
                  </a:txBody>
                  <a:tcPr/>
                </a:tc>
                <a:tc>
                  <a:txBody>
                    <a:bodyPr/>
                    <a:lstStyle/>
                    <a:p>
                      <a:pPr algn="ctr"/>
                      <a:r>
                        <a:rPr lang="en-US" b="0" dirty="0"/>
                        <a:t>Karve Road, Pune</a:t>
                      </a:r>
                    </a:p>
                  </a:txBody>
                  <a:tcPr/>
                </a:tc>
                <a:tc>
                  <a:txBody>
                    <a:bodyPr/>
                    <a:lstStyle/>
                    <a:p>
                      <a:pPr algn="ctr"/>
                      <a:r>
                        <a:rPr lang="en-US" b="0" dirty="0"/>
                        <a:t>1</a:t>
                      </a:r>
                    </a:p>
                  </a:txBody>
                  <a:tcPr/>
                </a:tc>
                <a:tc>
                  <a:txBody>
                    <a:bodyPr/>
                    <a:lstStyle/>
                    <a:p>
                      <a:pPr algn="ctr"/>
                      <a:r>
                        <a:rPr lang="en-US" b="0" dirty="0"/>
                        <a:t>0.85%</a:t>
                      </a:r>
                    </a:p>
                  </a:txBody>
                  <a:tcPr/>
                </a:tc>
                <a:extLst>
                  <a:ext uri="{0D108BD9-81ED-4DB2-BD59-A6C34878D82A}">
                    <a16:rowId xmlns:a16="http://schemas.microsoft.com/office/drawing/2014/main" val="4292402219"/>
                  </a:ext>
                </a:extLst>
              </a:tr>
              <a:tr h="358103">
                <a:tc>
                  <a:txBody>
                    <a:bodyPr/>
                    <a:lstStyle/>
                    <a:p>
                      <a:pPr algn="ctr"/>
                      <a:r>
                        <a:rPr lang="en-US" b="0" dirty="0"/>
                        <a:t>10</a:t>
                      </a:r>
                    </a:p>
                  </a:txBody>
                  <a:tcPr/>
                </a:tc>
                <a:tc>
                  <a:txBody>
                    <a:bodyPr/>
                    <a:lstStyle/>
                    <a:p>
                      <a:pPr algn="ctr"/>
                      <a:r>
                        <a:rPr lang="en-US" b="0" dirty="0"/>
                        <a:t>Peth, Pune</a:t>
                      </a:r>
                    </a:p>
                  </a:txBody>
                  <a:tcPr/>
                </a:tc>
                <a:tc>
                  <a:txBody>
                    <a:bodyPr/>
                    <a:lstStyle/>
                    <a:p>
                      <a:pPr algn="ctr"/>
                      <a:r>
                        <a:rPr lang="en-US" b="0" dirty="0"/>
                        <a:t>1</a:t>
                      </a:r>
                    </a:p>
                  </a:txBody>
                  <a:tcPr/>
                </a:tc>
                <a:tc>
                  <a:txBody>
                    <a:bodyPr/>
                    <a:lstStyle/>
                    <a:p>
                      <a:pPr algn="ctr"/>
                      <a:r>
                        <a:rPr lang="en-US" b="0" dirty="0"/>
                        <a:t>0.85%</a:t>
                      </a:r>
                    </a:p>
                  </a:txBody>
                  <a:tcPr/>
                </a:tc>
                <a:extLst>
                  <a:ext uri="{0D108BD9-81ED-4DB2-BD59-A6C34878D82A}">
                    <a16:rowId xmlns:a16="http://schemas.microsoft.com/office/drawing/2014/main" val="187110135"/>
                  </a:ext>
                </a:extLst>
              </a:tr>
            </a:tbl>
          </a:graphicData>
        </a:graphic>
      </p:graphicFrame>
    </p:spTree>
    <p:extLst>
      <p:ext uri="{BB962C8B-B14F-4D97-AF65-F5344CB8AC3E}">
        <p14:creationId xmlns:p14="http://schemas.microsoft.com/office/powerpoint/2010/main" val="514359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752B-D4C8-2642-0DBC-5B00DDB4611F}"/>
              </a:ext>
            </a:extLst>
          </p:cNvPr>
          <p:cNvSpPr>
            <a:spLocks noGrp="1"/>
          </p:cNvSpPr>
          <p:nvPr>
            <p:ph type="title"/>
          </p:nvPr>
        </p:nvSpPr>
        <p:spPr>
          <a:xfrm>
            <a:off x="595675" y="397209"/>
            <a:ext cx="9316453" cy="821991"/>
          </a:xfrm>
        </p:spPr>
        <p:txBody>
          <a:bodyPr/>
          <a:lstStyle/>
          <a:p>
            <a:r>
              <a:rPr lang="en-US" dirty="0"/>
              <a:t>Shopping Generator</a:t>
            </a:r>
          </a:p>
        </p:txBody>
      </p:sp>
      <p:pic>
        <p:nvPicPr>
          <p:cNvPr id="5" name="Content Placeholder 4">
            <a:extLst>
              <a:ext uri="{FF2B5EF4-FFF2-40B4-BE49-F238E27FC236}">
                <a16:creationId xmlns:a16="http://schemas.microsoft.com/office/drawing/2014/main" id="{0197403B-4AB9-A58B-5050-6A8EA1798D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674" y="1442300"/>
            <a:ext cx="10375985" cy="4838357"/>
          </a:xfrm>
        </p:spPr>
      </p:pic>
      <p:sp>
        <p:nvSpPr>
          <p:cNvPr id="6" name="TextBox 5">
            <a:extLst>
              <a:ext uri="{FF2B5EF4-FFF2-40B4-BE49-F238E27FC236}">
                <a16:creationId xmlns:a16="http://schemas.microsoft.com/office/drawing/2014/main" id="{260FA304-F0C2-8C6B-5C64-C18835AC20A2}"/>
              </a:ext>
            </a:extLst>
          </p:cNvPr>
          <p:cNvSpPr txBox="1"/>
          <p:nvPr/>
        </p:nvSpPr>
        <p:spPr>
          <a:xfrm>
            <a:off x="3063711" y="1508289"/>
            <a:ext cx="1621411" cy="646331"/>
          </a:xfrm>
          <a:prstGeom prst="rect">
            <a:avLst/>
          </a:prstGeom>
          <a:noFill/>
        </p:spPr>
        <p:txBody>
          <a:bodyPr wrap="square" rtlCol="0">
            <a:spAutoFit/>
          </a:bodyPr>
          <a:lstStyle/>
          <a:p>
            <a:r>
              <a:rPr lang="en-US" b="1" dirty="0"/>
              <a:t>Pavillion Mall</a:t>
            </a:r>
          </a:p>
          <a:p>
            <a:r>
              <a:rPr lang="en-US" b="1" dirty="0"/>
              <a:t>    10.17%</a:t>
            </a:r>
          </a:p>
        </p:txBody>
      </p:sp>
      <p:sp>
        <p:nvSpPr>
          <p:cNvPr id="7" name="TextBox 6">
            <a:extLst>
              <a:ext uri="{FF2B5EF4-FFF2-40B4-BE49-F238E27FC236}">
                <a16:creationId xmlns:a16="http://schemas.microsoft.com/office/drawing/2014/main" id="{B5C34400-53A1-6C3A-B28B-23A7BF7E99EC}"/>
              </a:ext>
            </a:extLst>
          </p:cNvPr>
          <p:cNvSpPr txBox="1"/>
          <p:nvPr/>
        </p:nvSpPr>
        <p:spPr>
          <a:xfrm>
            <a:off x="5872899" y="1900096"/>
            <a:ext cx="1814982" cy="738664"/>
          </a:xfrm>
          <a:prstGeom prst="rect">
            <a:avLst/>
          </a:prstGeom>
          <a:noFill/>
        </p:spPr>
        <p:txBody>
          <a:bodyPr wrap="square" rtlCol="0">
            <a:spAutoFit/>
          </a:bodyPr>
          <a:lstStyle/>
          <a:p>
            <a:r>
              <a:rPr lang="en-US" sz="2400" b="1" dirty="0"/>
              <a:t>Shivajinagar</a:t>
            </a:r>
            <a:r>
              <a:rPr lang="en-US" b="1" dirty="0"/>
              <a:t> 2.54%</a:t>
            </a:r>
          </a:p>
        </p:txBody>
      </p:sp>
      <p:sp>
        <p:nvSpPr>
          <p:cNvPr id="8" name="TextBox 7">
            <a:extLst>
              <a:ext uri="{FF2B5EF4-FFF2-40B4-BE49-F238E27FC236}">
                <a16:creationId xmlns:a16="http://schemas.microsoft.com/office/drawing/2014/main" id="{AC41F3EC-FA50-6987-FDD9-425259015BDA}"/>
              </a:ext>
            </a:extLst>
          </p:cNvPr>
          <p:cNvSpPr txBox="1"/>
          <p:nvPr/>
        </p:nvSpPr>
        <p:spPr>
          <a:xfrm>
            <a:off x="5253901" y="2599921"/>
            <a:ext cx="1481229" cy="646331"/>
          </a:xfrm>
          <a:prstGeom prst="rect">
            <a:avLst/>
          </a:prstGeom>
          <a:noFill/>
        </p:spPr>
        <p:txBody>
          <a:bodyPr wrap="square" rtlCol="0">
            <a:spAutoFit/>
          </a:bodyPr>
          <a:lstStyle/>
          <a:p>
            <a:r>
              <a:rPr lang="en-US" b="1" dirty="0"/>
              <a:t>FC  Road 69.49%</a:t>
            </a:r>
          </a:p>
        </p:txBody>
      </p:sp>
      <p:sp>
        <p:nvSpPr>
          <p:cNvPr id="9" name="TextBox 8">
            <a:extLst>
              <a:ext uri="{FF2B5EF4-FFF2-40B4-BE49-F238E27FC236}">
                <a16:creationId xmlns:a16="http://schemas.microsoft.com/office/drawing/2014/main" id="{8F4B4B88-6C75-A82B-9105-C09BD3DBF51A}"/>
              </a:ext>
            </a:extLst>
          </p:cNvPr>
          <p:cNvSpPr txBox="1"/>
          <p:nvPr/>
        </p:nvSpPr>
        <p:spPr>
          <a:xfrm>
            <a:off x="6325386" y="2818614"/>
            <a:ext cx="1102936" cy="646331"/>
          </a:xfrm>
          <a:prstGeom prst="rect">
            <a:avLst/>
          </a:prstGeom>
          <a:noFill/>
        </p:spPr>
        <p:txBody>
          <a:bodyPr wrap="square" rtlCol="0">
            <a:spAutoFit/>
          </a:bodyPr>
          <a:lstStyle/>
          <a:p>
            <a:r>
              <a:rPr lang="en-US" b="1" dirty="0"/>
              <a:t>JM Road 8.47%</a:t>
            </a:r>
          </a:p>
        </p:txBody>
      </p:sp>
      <p:sp>
        <p:nvSpPr>
          <p:cNvPr id="10" name="TextBox 9">
            <a:extLst>
              <a:ext uri="{FF2B5EF4-FFF2-40B4-BE49-F238E27FC236}">
                <a16:creationId xmlns:a16="http://schemas.microsoft.com/office/drawing/2014/main" id="{5E1F4BDC-2F58-AD96-D2EB-70DED4D3E509}"/>
              </a:ext>
            </a:extLst>
          </p:cNvPr>
          <p:cNvSpPr txBox="1"/>
          <p:nvPr/>
        </p:nvSpPr>
        <p:spPr>
          <a:xfrm>
            <a:off x="4581427" y="3248142"/>
            <a:ext cx="1102936" cy="646331"/>
          </a:xfrm>
          <a:prstGeom prst="rect">
            <a:avLst/>
          </a:prstGeom>
          <a:noFill/>
        </p:spPr>
        <p:txBody>
          <a:bodyPr wrap="square" rtlCol="0">
            <a:spAutoFit/>
          </a:bodyPr>
          <a:lstStyle/>
          <a:p>
            <a:r>
              <a:rPr lang="en-US" b="1" dirty="0"/>
              <a:t>Deccan 3.39%</a:t>
            </a:r>
          </a:p>
        </p:txBody>
      </p:sp>
      <p:sp>
        <p:nvSpPr>
          <p:cNvPr id="11" name="TextBox 10">
            <a:extLst>
              <a:ext uri="{FF2B5EF4-FFF2-40B4-BE49-F238E27FC236}">
                <a16:creationId xmlns:a16="http://schemas.microsoft.com/office/drawing/2014/main" id="{344C3E79-4318-347E-A2A0-FCA687AFDA99}"/>
              </a:ext>
            </a:extLst>
          </p:cNvPr>
          <p:cNvSpPr txBox="1"/>
          <p:nvPr/>
        </p:nvSpPr>
        <p:spPr>
          <a:xfrm>
            <a:off x="4930861" y="3773010"/>
            <a:ext cx="1481229" cy="646331"/>
          </a:xfrm>
          <a:prstGeom prst="rect">
            <a:avLst/>
          </a:prstGeom>
          <a:noFill/>
        </p:spPr>
        <p:txBody>
          <a:bodyPr wrap="square" rtlCol="0">
            <a:spAutoFit/>
          </a:bodyPr>
          <a:lstStyle/>
          <a:p>
            <a:r>
              <a:rPr lang="en-US" b="1" dirty="0"/>
              <a:t>Prabhat Road 0.85%</a:t>
            </a:r>
          </a:p>
        </p:txBody>
      </p:sp>
      <p:sp>
        <p:nvSpPr>
          <p:cNvPr id="12" name="TextBox 11">
            <a:extLst>
              <a:ext uri="{FF2B5EF4-FFF2-40B4-BE49-F238E27FC236}">
                <a16:creationId xmlns:a16="http://schemas.microsoft.com/office/drawing/2014/main" id="{71A0EDF2-A1DD-8821-066A-D43F55F2575C}"/>
              </a:ext>
            </a:extLst>
          </p:cNvPr>
          <p:cNvSpPr txBox="1"/>
          <p:nvPr/>
        </p:nvSpPr>
        <p:spPr>
          <a:xfrm>
            <a:off x="1220341" y="4096175"/>
            <a:ext cx="1649692" cy="830997"/>
          </a:xfrm>
          <a:prstGeom prst="rect">
            <a:avLst/>
          </a:prstGeom>
          <a:noFill/>
        </p:spPr>
        <p:txBody>
          <a:bodyPr wrap="square" rtlCol="0">
            <a:spAutoFit/>
          </a:bodyPr>
          <a:lstStyle/>
          <a:p>
            <a:r>
              <a:rPr lang="en-US" sz="2400" b="1" dirty="0"/>
              <a:t>Kothrud 1.69%</a:t>
            </a:r>
          </a:p>
        </p:txBody>
      </p:sp>
      <p:sp>
        <p:nvSpPr>
          <p:cNvPr id="13" name="TextBox 12">
            <a:extLst>
              <a:ext uri="{FF2B5EF4-FFF2-40B4-BE49-F238E27FC236}">
                <a16:creationId xmlns:a16="http://schemas.microsoft.com/office/drawing/2014/main" id="{05A25F2E-D676-3606-4920-63FD90B3DC04}"/>
              </a:ext>
            </a:extLst>
          </p:cNvPr>
          <p:cNvSpPr txBox="1"/>
          <p:nvPr/>
        </p:nvSpPr>
        <p:spPr>
          <a:xfrm rot="20427786">
            <a:off x="2593976" y="4646729"/>
            <a:ext cx="1510257" cy="646331"/>
          </a:xfrm>
          <a:prstGeom prst="rect">
            <a:avLst/>
          </a:prstGeom>
          <a:noFill/>
        </p:spPr>
        <p:txBody>
          <a:bodyPr wrap="square" rtlCol="0">
            <a:spAutoFit/>
          </a:bodyPr>
          <a:lstStyle/>
          <a:p>
            <a:r>
              <a:rPr lang="en-US" b="1" dirty="0"/>
              <a:t>Karve Road 0.85%</a:t>
            </a:r>
          </a:p>
        </p:txBody>
      </p:sp>
      <p:sp>
        <p:nvSpPr>
          <p:cNvPr id="14" name="TextBox 13">
            <a:extLst>
              <a:ext uri="{FF2B5EF4-FFF2-40B4-BE49-F238E27FC236}">
                <a16:creationId xmlns:a16="http://schemas.microsoft.com/office/drawing/2014/main" id="{A5945B8F-FDC2-A0BD-14E2-0CF4B8604329}"/>
              </a:ext>
            </a:extLst>
          </p:cNvPr>
          <p:cNvSpPr txBox="1"/>
          <p:nvPr/>
        </p:nvSpPr>
        <p:spPr>
          <a:xfrm>
            <a:off x="7313698" y="3517035"/>
            <a:ext cx="1300899" cy="646331"/>
          </a:xfrm>
          <a:prstGeom prst="rect">
            <a:avLst/>
          </a:prstGeom>
          <a:noFill/>
        </p:spPr>
        <p:txBody>
          <a:bodyPr wrap="square" rtlCol="0">
            <a:spAutoFit/>
          </a:bodyPr>
          <a:lstStyle/>
          <a:p>
            <a:r>
              <a:rPr lang="en-US" b="1" dirty="0"/>
              <a:t>Lakshmi Road 0.85%</a:t>
            </a:r>
          </a:p>
        </p:txBody>
      </p:sp>
    </p:spTree>
    <p:extLst>
      <p:ext uri="{BB962C8B-B14F-4D97-AF65-F5344CB8AC3E}">
        <p14:creationId xmlns:p14="http://schemas.microsoft.com/office/powerpoint/2010/main" val="3274310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400C7-B85C-02EF-EED6-67B14B6804AC}"/>
              </a:ext>
            </a:extLst>
          </p:cNvPr>
          <p:cNvSpPr>
            <a:spLocks noGrp="1"/>
          </p:cNvSpPr>
          <p:nvPr>
            <p:ph type="title"/>
          </p:nvPr>
        </p:nvSpPr>
        <p:spPr>
          <a:xfrm>
            <a:off x="744537" y="365126"/>
            <a:ext cx="10416757" cy="982907"/>
          </a:xfrm>
        </p:spPr>
        <p:txBody>
          <a:bodyPr>
            <a:normAutofit/>
          </a:bodyPr>
          <a:lstStyle/>
          <a:p>
            <a:r>
              <a:rPr lang="en-US" b="1" dirty="0"/>
              <a:t>Work/Office Generator Areas</a:t>
            </a:r>
            <a:br>
              <a:rPr lang="en-US" b="1" dirty="0"/>
            </a:br>
            <a:r>
              <a:rPr lang="en-US" sz="2000" b="1" dirty="0">
                <a:latin typeface="+mn-lt"/>
              </a:rPr>
              <a:t>based on 69 customers</a:t>
            </a:r>
          </a:p>
        </p:txBody>
      </p:sp>
      <p:graphicFrame>
        <p:nvGraphicFramePr>
          <p:cNvPr id="7" name="Content Placeholder 3">
            <a:extLst>
              <a:ext uri="{FF2B5EF4-FFF2-40B4-BE49-F238E27FC236}">
                <a16:creationId xmlns:a16="http://schemas.microsoft.com/office/drawing/2014/main" id="{FD600B00-5F42-2145-EFD2-D7172AE8F5E7}"/>
              </a:ext>
            </a:extLst>
          </p:cNvPr>
          <p:cNvGraphicFramePr>
            <a:graphicFrameLocks noGrp="1"/>
          </p:cNvGraphicFramePr>
          <p:nvPr>
            <p:ph idx="1"/>
            <p:extLst>
              <p:ext uri="{D42A27DB-BD31-4B8C-83A1-F6EECF244321}">
                <p14:modId xmlns:p14="http://schemas.microsoft.com/office/powerpoint/2010/main" val="1282152463"/>
              </p:ext>
            </p:extLst>
          </p:nvPr>
        </p:nvGraphicFramePr>
        <p:xfrm>
          <a:off x="744538" y="1617663"/>
          <a:ext cx="9539139" cy="4326560"/>
        </p:xfrm>
        <a:graphic>
          <a:graphicData uri="http://schemas.openxmlformats.org/drawingml/2006/table">
            <a:tbl>
              <a:tblPr firstRow="1" bandRow="1">
                <a:tableStyleId>{F5AB1C69-6EDB-4FF4-983F-18BD219EF322}</a:tableStyleId>
              </a:tblPr>
              <a:tblGrid>
                <a:gridCol w="966509">
                  <a:extLst>
                    <a:ext uri="{9D8B030D-6E8A-4147-A177-3AD203B41FA5}">
                      <a16:colId xmlns:a16="http://schemas.microsoft.com/office/drawing/2014/main" val="2861513310"/>
                    </a:ext>
                  </a:extLst>
                </a:gridCol>
                <a:gridCol w="3655618">
                  <a:extLst>
                    <a:ext uri="{9D8B030D-6E8A-4147-A177-3AD203B41FA5}">
                      <a16:colId xmlns:a16="http://schemas.microsoft.com/office/drawing/2014/main" val="2219841396"/>
                    </a:ext>
                  </a:extLst>
                </a:gridCol>
                <a:gridCol w="2458506">
                  <a:extLst>
                    <a:ext uri="{9D8B030D-6E8A-4147-A177-3AD203B41FA5}">
                      <a16:colId xmlns:a16="http://schemas.microsoft.com/office/drawing/2014/main" val="564143432"/>
                    </a:ext>
                  </a:extLst>
                </a:gridCol>
                <a:gridCol w="2458506">
                  <a:extLst>
                    <a:ext uri="{9D8B030D-6E8A-4147-A177-3AD203B41FA5}">
                      <a16:colId xmlns:a16="http://schemas.microsoft.com/office/drawing/2014/main" val="1326720110"/>
                    </a:ext>
                  </a:extLst>
                </a:gridCol>
              </a:tblGrid>
              <a:tr h="358103">
                <a:tc>
                  <a:txBody>
                    <a:bodyPr/>
                    <a:lstStyle/>
                    <a:p>
                      <a:pPr algn="ctr"/>
                      <a:endParaRPr lang="en-US" b="0" dirty="0"/>
                    </a:p>
                  </a:txBody>
                  <a:tcPr/>
                </a:tc>
                <a:tc>
                  <a:txBody>
                    <a:bodyPr/>
                    <a:lstStyle/>
                    <a:p>
                      <a:pPr algn="ctr"/>
                      <a:r>
                        <a:rPr lang="en-US" b="1" dirty="0"/>
                        <a:t>Location</a:t>
                      </a:r>
                    </a:p>
                  </a:txBody>
                  <a:tcPr/>
                </a:tc>
                <a:tc>
                  <a:txBody>
                    <a:bodyPr/>
                    <a:lstStyle/>
                    <a:p>
                      <a:pPr algn="ctr"/>
                      <a:r>
                        <a:rPr lang="en-US" b="1" dirty="0"/>
                        <a:t>Count</a:t>
                      </a:r>
                    </a:p>
                  </a:txBody>
                  <a:tcPr/>
                </a:tc>
                <a:tc>
                  <a:txBody>
                    <a:bodyPr/>
                    <a:lstStyle/>
                    <a:p>
                      <a:pPr algn="ctr"/>
                      <a:r>
                        <a:rPr lang="en-US" b="1" dirty="0"/>
                        <a:t>Percentage</a:t>
                      </a:r>
                    </a:p>
                  </a:txBody>
                  <a:tcPr/>
                </a:tc>
                <a:extLst>
                  <a:ext uri="{0D108BD9-81ED-4DB2-BD59-A6C34878D82A}">
                    <a16:rowId xmlns:a16="http://schemas.microsoft.com/office/drawing/2014/main" val="3229980847"/>
                  </a:ext>
                </a:extLst>
              </a:tr>
              <a:tr h="411329">
                <a:tc>
                  <a:txBody>
                    <a:bodyPr/>
                    <a:lstStyle/>
                    <a:p>
                      <a:pPr algn="ctr"/>
                      <a:r>
                        <a:rPr lang="en-US" sz="1600" b="0"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rPr>
                        <a:t>Shivajinagar, Pune</a:t>
                      </a:r>
                    </a:p>
                  </a:txBody>
                  <a:tcPr/>
                </a:tc>
                <a:tc>
                  <a:txBody>
                    <a:bodyPr/>
                    <a:lstStyle/>
                    <a:p>
                      <a:pPr algn="ctr"/>
                      <a:r>
                        <a:rPr lang="en-US" sz="1600" b="0" dirty="0"/>
                        <a:t>20</a:t>
                      </a:r>
                    </a:p>
                  </a:txBody>
                  <a:tcPr/>
                </a:tc>
                <a:tc>
                  <a:txBody>
                    <a:bodyPr/>
                    <a:lstStyle/>
                    <a:p>
                      <a:pPr algn="ctr"/>
                      <a:r>
                        <a:rPr lang="en-US" sz="1600" b="0" dirty="0"/>
                        <a:t>28.99%</a:t>
                      </a:r>
                    </a:p>
                  </a:txBody>
                  <a:tcPr/>
                </a:tc>
                <a:extLst>
                  <a:ext uri="{0D108BD9-81ED-4DB2-BD59-A6C34878D82A}">
                    <a16:rowId xmlns:a16="http://schemas.microsoft.com/office/drawing/2014/main" val="1131518651"/>
                  </a:ext>
                </a:extLst>
              </a:tr>
              <a:tr h="253582">
                <a:tc>
                  <a:txBody>
                    <a:bodyPr/>
                    <a:lstStyle/>
                    <a:p>
                      <a:pPr algn="ctr"/>
                      <a:r>
                        <a:rPr lang="en-US" sz="1600" b="0"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Deccan, Pune</a:t>
                      </a:r>
                    </a:p>
                  </a:txBody>
                  <a:tcPr/>
                </a:tc>
                <a:tc>
                  <a:txBody>
                    <a:bodyPr/>
                    <a:lstStyle/>
                    <a:p>
                      <a:pPr algn="ctr"/>
                      <a:r>
                        <a:rPr lang="en-US" sz="1600" b="0" dirty="0"/>
                        <a:t>16</a:t>
                      </a:r>
                    </a:p>
                  </a:txBody>
                  <a:tcPr/>
                </a:tc>
                <a:tc>
                  <a:txBody>
                    <a:bodyPr/>
                    <a:lstStyle/>
                    <a:p>
                      <a:pPr algn="ctr"/>
                      <a:r>
                        <a:rPr lang="en-US" sz="1600" b="0" dirty="0"/>
                        <a:t>23.19%</a:t>
                      </a:r>
                    </a:p>
                  </a:txBody>
                  <a:tcPr/>
                </a:tc>
                <a:extLst>
                  <a:ext uri="{0D108BD9-81ED-4DB2-BD59-A6C34878D82A}">
                    <a16:rowId xmlns:a16="http://schemas.microsoft.com/office/drawing/2014/main" val="909804021"/>
                  </a:ext>
                </a:extLst>
              </a:tr>
              <a:tr h="478556">
                <a:tc>
                  <a:txBody>
                    <a:bodyPr/>
                    <a:lstStyle/>
                    <a:p>
                      <a:pPr algn="ctr"/>
                      <a:r>
                        <a:rPr lang="en-US" sz="1600" b="0"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ICC/ Senapati Bapat Road, Pune</a:t>
                      </a:r>
                    </a:p>
                  </a:txBody>
                  <a:tcPr/>
                </a:tc>
                <a:tc>
                  <a:txBody>
                    <a:bodyPr/>
                    <a:lstStyle/>
                    <a:p>
                      <a:pPr algn="ctr"/>
                      <a:r>
                        <a:rPr lang="en-US" sz="1600" b="0" dirty="0"/>
                        <a:t>15</a:t>
                      </a:r>
                    </a:p>
                  </a:txBody>
                  <a:tcPr/>
                </a:tc>
                <a:tc>
                  <a:txBody>
                    <a:bodyPr/>
                    <a:lstStyle/>
                    <a:p>
                      <a:pPr algn="ctr"/>
                      <a:r>
                        <a:rPr lang="en-US" sz="1600" b="0" dirty="0"/>
                        <a:t>21.74%</a:t>
                      </a:r>
                    </a:p>
                  </a:txBody>
                  <a:tcPr/>
                </a:tc>
                <a:extLst>
                  <a:ext uri="{0D108BD9-81ED-4DB2-BD59-A6C34878D82A}">
                    <a16:rowId xmlns:a16="http://schemas.microsoft.com/office/drawing/2014/main" val="1281472450"/>
                  </a:ext>
                </a:extLst>
              </a:tr>
              <a:tr h="426068">
                <a:tc>
                  <a:txBody>
                    <a:bodyPr/>
                    <a:lstStyle/>
                    <a:p>
                      <a:pPr algn="ctr"/>
                      <a:r>
                        <a:rPr lang="en-US" sz="1600" b="0"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Model Colony, Pune</a:t>
                      </a:r>
                    </a:p>
                  </a:txBody>
                  <a:tcPr/>
                </a:tc>
                <a:tc>
                  <a:txBody>
                    <a:bodyPr/>
                    <a:lstStyle/>
                    <a:p>
                      <a:pPr algn="ctr"/>
                      <a:r>
                        <a:rPr lang="en-US" sz="1600" b="0" dirty="0"/>
                        <a:t>8</a:t>
                      </a:r>
                    </a:p>
                  </a:txBody>
                  <a:tcPr/>
                </a:tc>
                <a:tc>
                  <a:txBody>
                    <a:bodyPr/>
                    <a:lstStyle/>
                    <a:p>
                      <a:pPr algn="ctr"/>
                      <a:r>
                        <a:rPr lang="en-US" sz="1600" b="0" dirty="0"/>
                        <a:t>11.59%</a:t>
                      </a:r>
                    </a:p>
                  </a:txBody>
                  <a:tcPr/>
                </a:tc>
                <a:extLst>
                  <a:ext uri="{0D108BD9-81ED-4DB2-BD59-A6C34878D82A}">
                    <a16:rowId xmlns:a16="http://schemas.microsoft.com/office/drawing/2014/main" val="4199556869"/>
                  </a:ext>
                </a:extLst>
              </a:tr>
              <a:tr h="480767">
                <a:tc>
                  <a:txBody>
                    <a:bodyPr/>
                    <a:lstStyle/>
                    <a:p>
                      <a:pPr algn="ctr"/>
                      <a:r>
                        <a:rPr lang="en-US" b="0" dirty="0"/>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FC Road, Pune</a:t>
                      </a:r>
                    </a:p>
                  </a:txBody>
                  <a:tcPr/>
                </a:tc>
                <a:tc>
                  <a:txBody>
                    <a:bodyPr/>
                    <a:lstStyle/>
                    <a:p>
                      <a:pPr algn="ctr"/>
                      <a:r>
                        <a:rPr lang="en-US" b="0" dirty="0"/>
                        <a:t>1</a:t>
                      </a:r>
                    </a:p>
                  </a:txBody>
                  <a:tcPr/>
                </a:tc>
                <a:tc>
                  <a:txBody>
                    <a:bodyPr/>
                    <a:lstStyle/>
                    <a:p>
                      <a:pPr algn="ctr"/>
                      <a:r>
                        <a:rPr lang="en-US" b="0" dirty="0"/>
                        <a:t>1.45%</a:t>
                      </a:r>
                    </a:p>
                  </a:txBody>
                  <a:tcPr/>
                </a:tc>
                <a:extLst>
                  <a:ext uri="{0D108BD9-81ED-4DB2-BD59-A6C34878D82A}">
                    <a16:rowId xmlns:a16="http://schemas.microsoft.com/office/drawing/2014/main" val="176506381"/>
                  </a:ext>
                </a:extLst>
              </a:tr>
              <a:tr h="358103">
                <a:tc>
                  <a:txBody>
                    <a:bodyPr/>
                    <a:lstStyle/>
                    <a:p>
                      <a:pPr algn="ctr"/>
                      <a:r>
                        <a:rPr lang="en-US" b="0" dirty="0"/>
                        <a:t>6</a:t>
                      </a:r>
                    </a:p>
                  </a:txBody>
                  <a:tcPr/>
                </a:tc>
                <a:tc>
                  <a:txBody>
                    <a:bodyPr/>
                    <a:lstStyle/>
                    <a:p>
                      <a:pPr algn="ctr"/>
                      <a:r>
                        <a:rPr lang="en-US" b="0" dirty="0"/>
                        <a:t>Sadashiv Peth, Pune</a:t>
                      </a:r>
                    </a:p>
                  </a:txBody>
                  <a:tcPr/>
                </a:tc>
                <a:tc>
                  <a:txBody>
                    <a:bodyPr/>
                    <a:lstStyle/>
                    <a:p>
                      <a:pPr algn="ctr"/>
                      <a:r>
                        <a:rPr lang="en-US" b="0" dirty="0"/>
                        <a:t>1</a:t>
                      </a:r>
                    </a:p>
                  </a:txBody>
                  <a:tcPr/>
                </a:tc>
                <a:tc>
                  <a:txBody>
                    <a:bodyPr/>
                    <a:lstStyle/>
                    <a:p>
                      <a:pPr algn="ctr"/>
                      <a:r>
                        <a:rPr lang="en-US" b="0" dirty="0"/>
                        <a:t>1.45%</a:t>
                      </a:r>
                    </a:p>
                  </a:txBody>
                  <a:tcPr/>
                </a:tc>
                <a:extLst>
                  <a:ext uri="{0D108BD9-81ED-4DB2-BD59-A6C34878D82A}">
                    <a16:rowId xmlns:a16="http://schemas.microsoft.com/office/drawing/2014/main" val="1065520775"/>
                  </a:ext>
                </a:extLst>
              </a:tr>
              <a:tr h="358103">
                <a:tc>
                  <a:txBody>
                    <a:bodyPr/>
                    <a:lstStyle/>
                    <a:p>
                      <a:pPr algn="ctr"/>
                      <a:r>
                        <a:rPr lang="en-US" b="0" dirty="0"/>
                        <a:t>7</a:t>
                      </a:r>
                    </a:p>
                  </a:txBody>
                  <a:tcPr/>
                </a:tc>
                <a:tc>
                  <a:txBody>
                    <a:bodyPr/>
                    <a:lstStyle/>
                    <a:p>
                      <a:pPr algn="ctr"/>
                      <a:r>
                        <a:rPr lang="en-US" b="0" dirty="0"/>
                        <a:t>Swargate, Pune</a:t>
                      </a:r>
                    </a:p>
                  </a:txBody>
                  <a:tcPr/>
                </a:tc>
                <a:tc>
                  <a:txBody>
                    <a:bodyPr/>
                    <a:lstStyle/>
                    <a:p>
                      <a:pPr algn="ctr"/>
                      <a:r>
                        <a:rPr lang="en-US" b="0" dirty="0"/>
                        <a:t>1</a:t>
                      </a:r>
                    </a:p>
                  </a:txBody>
                  <a:tcPr/>
                </a:tc>
                <a:tc>
                  <a:txBody>
                    <a:bodyPr/>
                    <a:lstStyle/>
                    <a:p>
                      <a:pPr algn="ctr"/>
                      <a:r>
                        <a:rPr lang="en-US" b="0" dirty="0"/>
                        <a:t>1.45%</a:t>
                      </a:r>
                    </a:p>
                  </a:txBody>
                  <a:tcPr/>
                </a:tc>
                <a:extLst>
                  <a:ext uri="{0D108BD9-81ED-4DB2-BD59-A6C34878D82A}">
                    <a16:rowId xmlns:a16="http://schemas.microsoft.com/office/drawing/2014/main" val="2575986056"/>
                  </a:ext>
                </a:extLst>
              </a:tr>
              <a:tr h="358103">
                <a:tc>
                  <a:txBody>
                    <a:bodyPr/>
                    <a:lstStyle/>
                    <a:p>
                      <a:pPr algn="ctr"/>
                      <a:r>
                        <a:rPr lang="en-US" b="0" dirty="0"/>
                        <a:t>8</a:t>
                      </a:r>
                    </a:p>
                  </a:txBody>
                  <a:tcPr/>
                </a:tc>
                <a:tc>
                  <a:txBody>
                    <a:bodyPr/>
                    <a:lstStyle/>
                    <a:p>
                      <a:pPr algn="ctr"/>
                      <a:r>
                        <a:rPr lang="en-US" b="0" dirty="0"/>
                        <a:t>Pune Railway Station, Pune</a:t>
                      </a:r>
                    </a:p>
                  </a:txBody>
                  <a:tcPr/>
                </a:tc>
                <a:tc>
                  <a:txBody>
                    <a:bodyPr/>
                    <a:lstStyle/>
                    <a:p>
                      <a:pPr algn="ctr"/>
                      <a:r>
                        <a:rPr lang="en-US" b="0" dirty="0"/>
                        <a:t>1</a:t>
                      </a:r>
                    </a:p>
                  </a:txBody>
                  <a:tcPr/>
                </a:tc>
                <a:tc>
                  <a:txBody>
                    <a:bodyPr/>
                    <a:lstStyle/>
                    <a:p>
                      <a:pPr algn="ctr"/>
                      <a:r>
                        <a:rPr lang="en-US" b="0" dirty="0"/>
                        <a:t>1.45%</a:t>
                      </a:r>
                    </a:p>
                  </a:txBody>
                  <a:tcPr/>
                </a:tc>
                <a:extLst>
                  <a:ext uri="{0D108BD9-81ED-4DB2-BD59-A6C34878D82A}">
                    <a16:rowId xmlns:a16="http://schemas.microsoft.com/office/drawing/2014/main" val="2764807663"/>
                  </a:ext>
                </a:extLst>
              </a:tr>
              <a:tr h="358103">
                <a:tc>
                  <a:txBody>
                    <a:bodyPr/>
                    <a:lstStyle/>
                    <a:p>
                      <a:pPr algn="ctr"/>
                      <a:r>
                        <a:rPr lang="en-US" b="0" dirty="0"/>
                        <a:t>9</a:t>
                      </a:r>
                    </a:p>
                  </a:txBody>
                  <a:tcPr/>
                </a:tc>
                <a:tc>
                  <a:txBody>
                    <a:bodyPr/>
                    <a:lstStyle/>
                    <a:p>
                      <a:pPr algn="ctr"/>
                      <a:r>
                        <a:rPr lang="en-US" b="0" dirty="0"/>
                        <a:t>Kothrud, Pune</a:t>
                      </a:r>
                    </a:p>
                  </a:txBody>
                  <a:tcPr/>
                </a:tc>
                <a:tc>
                  <a:txBody>
                    <a:bodyPr/>
                    <a:lstStyle/>
                    <a:p>
                      <a:pPr algn="ctr"/>
                      <a:r>
                        <a:rPr lang="en-US" b="0" dirty="0"/>
                        <a:t>1</a:t>
                      </a:r>
                    </a:p>
                  </a:txBody>
                  <a:tcPr/>
                </a:tc>
                <a:tc>
                  <a:txBody>
                    <a:bodyPr/>
                    <a:lstStyle/>
                    <a:p>
                      <a:pPr algn="ctr"/>
                      <a:r>
                        <a:rPr lang="en-US" b="0" dirty="0"/>
                        <a:t>1.45%</a:t>
                      </a:r>
                    </a:p>
                  </a:txBody>
                  <a:tcPr/>
                </a:tc>
                <a:extLst>
                  <a:ext uri="{0D108BD9-81ED-4DB2-BD59-A6C34878D82A}">
                    <a16:rowId xmlns:a16="http://schemas.microsoft.com/office/drawing/2014/main" val="4292402219"/>
                  </a:ext>
                </a:extLst>
              </a:tr>
              <a:tr h="358103">
                <a:tc>
                  <a:txBody>
                    <a:bodyPr/>
                    <a:lstStyle/>
                    <a:p>
                      <a:pPr algn="ctr"/>
                      <a:r>
                        <a:rPr lang="en-US" b="0" dirty="0"/>
                        <a:t>10</a:t>
                      </a:r>
                    </a:p>
                  </a:txBody>
                  <a:tcPr/>
                </a:tc>
                <a:tc>
                  <a:txBody>
                    <a:bodyPr/>
                    <a:lstStyle/>
                    <a:p>
                      <a:pPr algn="ctr"/>
                      <a:r>
                        <a:rPr lang="en-US" b="0" dirty="0"/>
                        <a:t>Yerwada, Pune</a:t>
                      </a:r>
                    </a:p>
                  </a:txBody>
                  <a:tcPr/>
                </a:tc>
                <a:tc>
                  <a:txBody>
                    <a:bodyPr/>
                    <a:lstStyle/>
                    <a:p>
                      <a:pPr algn="ctr"/>
                      <a:r>
                        <a:rPr lang="en-US" b="0" dirty="0"/>
                        <a:t>1</a:t>
                      </a:r>
                    </a:p>
                  </a:txBody>
                  <a:tcPr/>
                </a:tc>
                <a:tc>
                  <a:txBody>
                    <a:bodyPr/>
                    <a:lstStyle/>
                    <a:p>
                      <a:pPr algn="ctr"/>
                      <a:r>
                        <a:rPr lang="en-US" b="0" dirty="0"/>
                        <a:t>1.45%</a:t>
                      </a:r>
                    </a:p>
                  </a:txBody>
                  <a:tcPr/>
                </a:tc>
                <a:extLst>
                  <a:ext uri="{0D108BD9-81ED-4DB2-BD59-A6C34878D82A}">
                    <a16:rowId xmlns:a16="http://schemas.microsoft.com/office/drawing/2014/main" val="187110135"/>
                  </a:ext>
                </a:extLst>
              </a:tr>
            </a:tbl>
          </a:graphicData>
        </a:graphic>
      </p:graphicFrame>
    </p:spTree>
    <p:extLst>
      <p:ext uri="{BB962C8B-B14F-4D97-AF65-F5344CB8AC3E}">
        <p14:creationId xmlns:p14="http://schemas.microsoft.com/office/powerpoint/2010/main" val="1439780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87FF1F8-3831-A368-D826-7090B9F977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3334" y="233569"/>
            <a:ext cx="9866231" cy="6216771"/>
          </a:xfrm>
        </p:spPr>
      </p:pic>
      <p:sp>
        <p:nvSpPr>
          <p:cNvPr id="6" name="Oval 5">
            <a:extLst>
              <a:ext uri="{FF2B5EF4-FFF2-40B4-BE49-F238E27FC236}">
                <a16:creationId xmlns:a16="http://schemas.microsoft.com/office/drawing/2014/main" id="{43C2E266-28C1-CFCD-6F88-8C1CE8043F12}"/>
              </a:ext>
            </a:extLst>
          </p:cNvPr>
          <p:cNvSpPr/>
          <p:nvPr/>
        </p:nvSpPr>
        <p:spPr>
          <a:xfrm>
            <a:off x="2824965" y="499890"/>
            <a:ext cx="1300899" cy="1571969"/>
          </a:xfrm>
          <a:prstGeom prst="ellipse">
            <a:avLst/>
          </a:prstGeom>
          <a:solidFill>
            <a:srgbClr val="FFFFCC">
              <a:alpha val="66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C63DD81-EE0B-2814-29A9-E5D4DAD676CB}"/>
              </a:ext>
            </a:extLst>
          </p:cNvPr>
          <p:cNvSpPr/>
          <p:nvPr/>
        </p:nvSpPr>
        <p:spPr>
          <a:xfrm>
            <a:off x="3953731" y="320978"/>
            <a:ext cx="2409825" cy="659140"/>
          </a:xfrm>
          <a:prstGeom prst="ellipse">
            <a:avLst/>
          </a:prstGeom>
          <a:solidFill>
            <a:srgbClr val="FF0000">
              <a:alpha val="62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664D3CD-361E-64B8-1AFC-593B75CC38BF}"/>
              </a:ext>
            </a:extLst>
          </p:cNvPr>
          <p:cNvSpPr/>
          <p:nvPr/>
        </p:nvSpPr>
        <p:spPr>
          <a:xfrm rot="19868542">
            <a:off x="5051387" y="887935"/>
            <a:ext cx="2763842" cy="1388587"/>
          </a:xfrm>
          <a:prstGeom prst="ellipse">
            <a:avLst/>
          </a:prstGeom>
          <a:solidFill>
            <a:schemeClr val="accent1">
              <a:lumMod val="40000"/>
              <a:lumOff val="60000"/>
              <a:alpha val="68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CDDBE83-BC68-E17E-589F-992E37925FB8}"/>
              </a:ext>
            </a:extLst>
          </p:cNvPr>
          <p:cNvSpPr/>
          <p:nvPr/>
        </p:nvSpPr>
        <p:spPr>
          <a:xfrm>
            <a:off x="3152993" y="3113509"/>
            <a:ext cx="2005651" cy="1484559"/>
          </a:xfrm>
          <a:prstGeom prst="ellipse">
            <a:avLst/>
          </a:prstGeom>
          <a:solidFill>
            <a:schemeClr val="accent2">
              <a:lumMod val="40000"/>
              <a:lumOff val="60000"/>
              <a:alpha val="7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A46E78E-AFDC-C5C2-0506-2D88F774548D}"/>
              </a:ext>
            </a:extLst>
          </p:cNvPr>
          <p:cNvSpPr/>
          <p:nvPr/>
        </p:nvSpPr>
        <p:spPr>
          <a:xfrm>
            <a:off x="5123981" y="2289081"/>
            <a:ext cx="883746" cy="1484559"/>
          </a:xfrm>
          <a:prstGeom prst="ellipse">
            <a:avLst/>
          </a:prstGeom>
          <a:solidFill>
            <a:srgbClr val="00B0F0">
              <a:alpha val="47000"/>
            </a:srgb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1" name="Oval 10">
            <a:extLst>
              <a:ext uri="{FF2B5EF4-FFF2-40B4-BE49-F238E27FC236}">
                <a16:creationId xmlns:a16="http://schemas.microsoft.com/office/drawing/2014/main" id="{E937F4D2-7C21-252B-5959-5B8FBA2A45F0}"/>
              </a:ext>
            </a:extLst>
          </p:cNvPr>
          <p:cNvSpPr/>
          <p:nvPr/>
        </p:nvSpPr>
        <p:spPr>
          <a:xfrm>
            <a:off x="4669654" y="4278640"/>
            <a:ext cx="3090814" cy="2171700"/>
          </a:xfrm>
          <a:prstGeom prst="ellipse">
            <a:avLst/>
          </a:prstGeom>
          <a:solidFill>
            <a:srgbClr val="92D050">
              <a:alpha val="5100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CBC74BD-3EFC-E7C8-6D5C-36338BF97679}"/>
              </a:ext>
            </a:extLst>
          </p:cNvPr>
          <p:cNvSpPr txBox="1"/>
          <p:nvPr/>
        </p:nvSpPr>
        <p:spPr>
          <a:xfrm>
            <a:off x="5349063" y="1353318"/>
            <a:ext cx="2168489" cy="830997"/>
          </a:xfrm>
          <a:prstGeom prst="rect">
            <a:avLst/>
          </a:prstGeom>
          <a:noFill/>
        </p:spPr>
        <p:txBody>
          <a:bodyPr wrap="square" rtlCol="0">
            <a:spAutoFit/>
          </a:bodyPr>
          <a:lstStyle/>
          <a:p>
            <a:r>
              <a:rPr lang="en-US" sz="2400" b="1" dirty="0"/>
              <a:t>Shivajinagar 28.99%</a:t>
            </a:r>
          </a:p>
        </p:txBody>
      </p:sp>
      <p:sp>
        <p:nvSpPr>
          <p:cNvPr id="14" name="TextBox 13">
            <a:extLst>
              <a:ext uri="{FF2B5EF4-FFF2-40B4-BE49-F238E27FC236}">
                <a16:creationId xmlns:a16="http://schemas.microsoft.com/office/drawing/2014/main" id="{C03EFCFA-2FD8-A2EB-3B74-AFDDA700EF26}"/>
              </a:ext>
            </a:extLst>
          </p:cNvPr>
          <p:cNvSpPr txBox="1"/>
          <p:nvPr/>
        </p:nvSpPr>
        <p:spPr>
          <a:xfrm rot="18511132">
            <a:off x="5106886" y="2634915"/>
            <a:ext cx="1033150" cy="646331"/>
          </a:xfrm>
          <a:prstGeom prst="rect">
            <a:avLst/>
          </a:prstGeom>
          <a:noFill/>
        </p:spPr>
        <p:txBody>
          <a:bodyPr wrap="square" rtlCol="0">
            <a:spAutoFit/>
          </a:bodyPr>
          <a:lstStyle/>
          <a:p>
            <a:r>
              <a:rPr lang="en-US" b="1" dirty="0"/>
              <a:t>FC Road</a:t>
            </a:r>
          </a:p>
          <a:p>
            <a:r>
              <a:rPr lang="en-US" b="1" dirty="0"/>
              <a:t>1.45%</a:t>
            </a:r>
          </a:p>
        </p:txBody>
      </p:sp>
      <p:sp>
        <p:nvSpPr>
          <p:cNvPr id="15" name="TextBox 14">
            <a:extLst>
              <a:ext uri="{FF2B5EF4-FFF2-40B4-BE49-F238E27FC236}">
                <a16:creationId xmlns:a16="http://schemas.microsoft.com/office/drawing/2014/main" id="{AB78D8A1-2747-530B-56CA-F4AE5E16A36D}"/>
              </a:ext>
            </a:extLst>
          </p:cNvPr>
          <p:cNvSpPr txBox="1"/>
          <p:nvPr/>
        </p:nvSpPr>
        <p:spPr>
          <a:xfrm>
            <a:off x="5443535" y="4854307"/>
            <a:ext cx="1543051" cy="1384995"/>
          </a:xfrm>
          <a:prstGeom prst="rect">
            <a:avLst/>
          </a:prstGeom>
          <a:noFill/>
        </p:spPr>
        <p:txBody>
          <a:bodyPr wrap="square" rtlCol="0">
            <a:spAutoFit/>
          </a:bodyPr>
          <a:lstStyle/>
          <a:p>
            <a:r>
              <a:rPr lang="en-US" sz="2800" b="1" dirty="0"/>
              <a:t>Sadashiv Peth 1.45%</a:t>
            </a:r>
          </a:p>
        </p:txBody>
      </p:sp>
      <p:sp>
        <p:nvSpPr>
          <p:cNvPr id="16" name="TextBox 15">
            <a:extLst>
              <a:ext uri="{FF2B5EF4-FFF2-40B4-BE49-F238E27FC236}">
                <a16:creationId xmlns:a16="http://schemas.microsoft.com/office/drawing/2014/main" id="{62D7D0DC-B852-3612-E483-DBFC0763A083}"/>
              </a:ext>
            </a:extLst>
          </p:cNvPr>
          <p:cNvSpPr txBox="1"/>
          <p:nvPr/>
        </p:nvSpPr>
        <p:spPr>
          <a:xfrm>
            <a:off x="3475414" y="3560736"/>
            <a:ext cx="1560294" cy="830997"/>
          </a:xfrm>
          <a:prstGeom prst="rect">
            <a:avLst/>
          </a:prstGeom>
          <a:noFill/>
        </p:spPr>
        <p:txBody>
          <a:bodyPr wrap="square" rtlCol="0">
            <a:spAutoFit/>
          </a:bodyPr>
          <a:lstStyle/>
          <a:p>
            <a:r>
              <a:rPr lang="en-US" sz="2400" b="1" dirty="0"/>
              <a:t>Deccan 23.19%</a:t>
            </a:r>
          </a:p>
        </p:txBody>
      </p:sp>
      <p:sp>
        <p:nvSpPr>
          <p:cNvPr id="17" name="TextBox 16">
            <a:extLst>
              <a:ext uri="{FF2B5EF4-FFF2-40B4-BE49-F238E27FC236}">
                <a16:creationId xmlns:a16="http://schemas.microsoft.com/office/drawing/2014/main" id="{A78E12C7-C1EB-AC21-C572-B750BFC1EFE4}"/>
              </a:ext>
            </a:extLst>
          </p:cNvPr>
          <p:cNvSpPr txBox="1"/>
          <p:nvPr/>
        </p:nvSpPr>
        <p:spPr>
          <a:xfrm>
            <a:off x="2772930" y="874385"/>
            <a:ext cx="1533525" cy="923330"/>
          </a:xfrm>
          <a:prstGeom prst="rect">
            <a:avLst/>
          </a:prstGeom>
          <a:noFill/>
        </p:spPr>
        <p:txBody>
          <a:bodyPr wrap="square" rtlCol="0">
            <a:spAutoFit/>
          </a:bodyPr>
          <a:lstStyle/>
          <a:p>
            <a:r>
              <a:rPr lang="en-US" b="1" dirty="0"/>
              <a:t>ICC/ Senapati Bapat Road</a:t>
            </a:r>
          </a:p>
          <a:p>
            <a:r>
              <a:rPr lang="en-US" b="1" dirty="0"/>
              <a:t>21.74%</a:t>
            </a:r>
          </a:p>
        </p:txBody>
      </p:sp>
      <p:sp>
        <p:nvSpPr>
          <p:cNvPr id="18" name="TextBox 17">
            <a:extLst>
              <a:ext uri="{FF2B5EF4-FFF2-40B4-BE49-F238E27FC236}">
                <a16:creationId xmlns:a16="http://schemas.microsoft.com/office/drawing/2014/main" id="{FBBFAF35-1578-D82A-6D3D-D3F1057700AD}"/>
              </a:ext>
            </a:extLst>
          </p:cNvPr>
          <p:cNvSpPr txBox="1"/>
          <p:nvPr/>
        </p:nvSpPr>
        <p:spPr>
          <a:xfrm>
            <a:off x="4359857" y="366284"/>
            <a:ext cx="1789545" cy="646331"/>
          </a:xfrm>
          <a:prstGeom prst="rect">
            <a:avLst/>
          </a:prstGeom>
          <a:noFill/>
        </p:spPr>
        <p:txBody>
          <a:bodyPr wrap="square" rtlCol="0">
            <a:spAutoFit/>
          </a:bodyPr>
          <a:lstStyle/>
          <a:p>
            <a:r>
              <a:rPr lang="en-US" b="1" dirty="0"/>
              <a:t>Model Colony  11.59%</a:t>
            </a:r>
          </a:p>
        </p:txBody>
      </p:sp>
    </p:spTree>
    <p:extLst>
      <p:ext uri="{BB962C8B-B14F-4D97-AF65-F5344CB8AC3E}">
        <p14:creationId xmlns:p14="http://schemas.microsoft.com/office/powerpoint/2010/main" val="26103603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1180</TotalTime>
  <Words>1129</Words>
  <Application>Microsoft Office PowerPoint</Application>
  <PresentationFormat>Widescreen</PresentationFormat>
  <Paragraphs>278</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Algerian</vt:lpstr>
      <vt:lpstr>Arial</vt:lpstr>
      <vt:lpstr>Calibri</vt:lpstr>
      <vt:lpstr>Calibri Light</vt:lpstr>
      <vt:lpstr>Office Theme</vt:lpstr>
      <vt:lpstr>Si Nonna’s FC Road Visitor Insights &amp; Generator Analysis</vt:lpstr>
      <vt:lpstr>Data Analysis</vt:lpstr>
      <vt:lpstr>Home Generator Areas based on 222 customers</vt:lpstr>
      <vt:lpstr>PowerPoint Presentation</vt:lpstr>
      <vt:lpstr>PowerPoint Presentation</vt:lpstr>
      <vt:lpstr>Shopping Generator Areas based on 118 customers</vt:lpstr>
      <vt:lpstr>Shopping Generator</vt:lpstr>
      <vt:lpstr>Work/Office Generator Areas based on 69 customers</vt:lpstr>
      <vt:lpstr>PowerPoint Presentation</vt:lpstr>
      <vt:lpstr>Work/Office Generator</vt:lpstr>
      <vt:lpstr>Movie/Out for fun Generator Areas based on 56 customers</vt:lpstr>
      <vt:lpstr>PowerPoint Presentation</vt:lpstr>
      <vt:lpstr>Demography and Consumer Behaviour</vt:lpstr>
      <vt:lpstr>Suggestions on where to open a new store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Aradhana Bopche</dc:creator>
  <cp:lastModifiedBy>Aradhana Bopche</cp:lastModifiedBy>
  <cp:revision>88</cp:revision>
  <dcterms:created xsi:type="dcterms:W3CDTF">2025-07-20T17:18:24Z</dcterms:created>
  <dcterms:modified xsi:type="dcterms:W3CDTF">2025-07-24T10:58:55Z</dcterms:modified>
</cp:coreProperties>
</file>